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647" r:id="rId2"/>
    <p:sldId id="329" r:id="rId3"/>
    <p:sldId id="692" r:id="rId4"/>
    <p:sldId id="349" r:id="rId5"/>
    <p:sldId id="646" r:id="rId6"/>
    <p:sldId id="677" r:id="rId7"/>
    <p:sldId id="676" r:id="rId8"/>
    <p:sldId id="673" r:id="rId9"/>
    <p:sldId id="680" r:id="rId10"/>
    <p:sldId id="679" r:id="rId11"/>
    <p:sldId id="690" r:id="rId12"/>
    <p:sldId id="668" r:id="rId13"/>
    <p:sldId id="682" r:id="rId14"/>
    <p:sldId id="672" r:id="rId15"/>
  </p:sldIdLst>
  <p:sldSz cx="12192000" cy="6858000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D35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3" autoAdjust="0"/>
    <p:restoredTop sz="94660"/>
  </p:normalViewPr>
  <p:slideViewPr>
    <p:cSldViewPr snapToGrid="0">
      <p:cViewPr varScale="1">
        <p:scale>
          <a:sx n="57" d="100"/>
          <a:sy n="57" d="100"/>
        </p:scale>
        <p:origin x="1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A240D-2AD3-451C-A609-718C11BED225}" type="datetimeFigureOut">
              <a:rPr lang="de-AT" smtClean="0"/>
              <a:t>02.10.2021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B5C40-AFEC-481B-8410-CA07FA35EB4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3271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4695-979A-4C0D-8574-F15E22C70387}" type="datetimeFigureOut">
              <a:rPr lang="de-AT" smtClean="0"/>
              <a:t>02.10.2021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FB78-7803-4BB0-868A-3063E6D0E3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6838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4695-979A-4C0D-8574-F15E22C70387}" type="datetimeFigureOut">
              <a:rPr lang="de-AT" smtClean="0"/>
              <a:t>02.10.2021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FB78-7803-4BB0-868A-3063E6D0E3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9470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4695-979A-4C0D-8574-F15E22C70387}" type="datetimeFigureOut">
              <a:rPr lang="de-AT" smtClean="0"/>
              <a:t>02.10.2021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FB78-7803-4BB0-868A-3063E6D0E3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219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4695-979A-4C0D-8574-F15E22C70387}" type="datetimeFigureOut">
              <a:rPr lang="de-AT" smtClean="0"/>
              <a:t>02.10.2021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FB78-7803-4BB0-868A-3063E6D0E3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8257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4695-979A-4C0D-8574-F15E22C70387}" type="datetimeFigureOut">
              <a:rPr lang="de-AT" smtClean="0"/>
              <a:t>02.10.2021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FB78-7803-4BB0-868A-3063E6D0E3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526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4695-979A-4C0D-8574-F15E22C70387}" type="datetimeFigureOut">
              <a:rPr lang="de-AT" smtClean="0"/>
              <a:t>02.10.2021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FB78-7803-4BB0-868A-3063E6D0E3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5480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4695-979A-4C0D-8574-F15E22C70387}" type="datetimeFigureOut">
              <a:rPr lang="de-AT" smtClean="0"/>
              <a:t>02.10.2021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FB78-7803-4BB0-868A-3063E6D0E3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994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4695-979A-4C0D-8574-F15E22C70387}" type="datetimeFigureOut">
              <a:rPr lang="de-AT" smtClean="0"/>
              <a:t>02.10.2021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FB78-7803-4BB0-868A-3063E6D0E3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509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4695-979A-4C0D-8574-F15E22C70387}" type="datetimeFigureOut">
              <a:rPr lang="de-AT" smtClean="0"/>
              <a:t>02.10.2021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FB78-7803-4BB0-868A-3063E6D0E3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609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4695-979A-4C0D-8574-F15E22C70387}" type="datetimeFigureOut">
              <a:rPr lang="de-AT" smtClean="0"/>
              <a:t>02.10.2021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FB78-7803-4BB0-868A-3063E6D0E3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89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B4695-979A-4C0D-8574-F15E22C70387}" type="datetimeFigureOut">
              <a:rPr lang="de-AT" smtClean="0"/>
              <a:t>02.10.2021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5FB78-7803-4BB0-868A-3063E6D0E3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086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>
                <a:alpha val="73000"/>
                <a:lumMod val="39000"/>
                <a:lumOff val="61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B4695-979A-4C0D-8574-F15E22C70387}" type="datetimeFigureOut">
              <a:rPr lang="de-AT" smtClean="0"/>
              <a:t>02.10.2021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5FB78-7803-4BB0-868A-3063E6D0E3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393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8.gif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microsoft.com/office/2007/relationships/media" Target="../media/media4.m4a"/><Relationship Id="rId21" Type="http://schemas.openxmlformats.org/officeDocument/2006/relationships/image" Target="../media/image4.png"/><Relationship Id="rId7" Type="http://schemas.openxmlformats.org/officeDocument/2006/relationships/image" Target="../media/image11.jpeg"/><Relationship Id="rId12" Type="http://schemas.microsoft.com/office/2007/relationships/hdphoto" Target="../media/hdphoto2.wdp"/><Relationship Id="rId17" Type="http://schemas.openxmlformats.org/officeDocument/2006/relationships/image" Target="../media/image18.png"/><Relationship Id="rId2" Type="http://schemas.openxmlformats.org/officeDocument/2006/relationships/video" Target="../media/media3.wmv"/><Relationship Id="rId16" Type="http://schemas.openxmlformats.org/officeDocument/2006/relationships/image" Target="../media/image17.jpeg"/><Relationship Id="rId20" Type="http://schemas.openxmlformats.org/officeDocument/2006/relationships/image" Target="../media/image21.gif"/><Relationship Id="rId1" Type="http://schemas.microsoft.com/office/2007/relationships/media" Target="../media/media3.wmv"/><Relationship Id="rId6" Type="http://schemas.openxmlformats.org/officeDocument/2006/relationships/image" Target="../media/image10.jpe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jpeg"/><Relationship Id="rId10" Type="http://schemas.openxmlformats.org/officeDocument/2006/relationships/hyperlink" Target="http://stroke.ahajournals.org/content/vol26/issue10/images/large/hs1053257004.jpeg" TargetMode="External"/><Relationship Id="rId19" Type="http://schemas.openxmlformats.org/officeDocument/2006/relationships/image" Target="../media/image20.png"/><Relationship Id="rId4" Type="http://schemas.openxmlformats.org/officeDocument/2006/relationships/audio" Target="../media/media4.m4a"/><Relationship Id="rId9" Type="http://schemas.openxmlformats.org/officeDocument/2006/relationships/image" Target="../media/image12.gif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jpeg"/><Relationship Id="rId12" Type="http://schemas.openxmlformats.org/officeDocument/2006/relationships/image" Target="../media/image29.w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4.jpeg"/><Relationship Id="rId11" Type="http://schemas.openxmlformats.org/officeDocument/2006/relationships/image" Target="../media/image2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32.gi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3.png"/><Relationship Id="rId5" Type="http://schemas.openxmlformats.org/officeDocument/2006/relationships/image" Target="../media/image12.gi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HornerS\Desktop\ESNCH Flag on Pole schwarz 9 fr 3x3.gif"/>
          <p:cNvPicPr>
            <a:picLocks noChangeAspect="1" noChangeArrowheads="1" noCrop="1"/>
          </p:cNvPicPr>
          <p:nvPr/>
        </p:nvPicPr>
        <p:blipFill>
          <a:blip r:embed="rId4" cstate="email">
            <a:clrChange>
              <a:clrFrom>
                <a:srgbClr val="030601"/>
              </a:clrFrom>
              <a:clrTo>
                <a:srgbClr val="0306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89" y="1473200"/>
            <a:ext cx="4271867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239117" y="544429"/>
            <a:ext cx="8721740" cy="1200329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de-AT" sz="3600" b="1" dirty="0">
                <a:latin typeface="Segoe Print" panose="02000600000000000000" pitchFamily="2" charset="0"/>
              </a:rPr>
              <a:t>The </a:t>
            </a:r>
            <a:r>
              <a:rPr lang="de-AT" sz="3600" b="1" dirty="0" err="1">
                <a:latin typeface="Segoe Print" panose="02000600000000000000" pitchFamily="2" charset="0"/>
              </a:rPr>
              <a:t>Role</a:t>
            </a:r>
            <a:r>
              <a:rPr lang="de-AT" sz="3600" b="1" dirty="0">
                <a:latin typeface="Segoe Print" panose="02000600000000000000" pitchFamily="2" charset="0"/>
              </a:rPr>
              <a:t> </a:t>
            </a:r>
            <a:r>
              <a:rPr lang="de-AT" sz="3600" b="1" dirty="0" err="1">
                <a:latin typeface="Segoe Print" panose="02000600000000000000" pitchFamily="2" charset="0"/>
              </a:rPr>
              <a:t>of</a:t>
            </a:r>
            <a:r>
              <a:rPr lang="de-AT" sz="3600" b="1" dirty="0">
                <a:latin typeface="Segoe Print" panose="02000600000000000000" pitchFamily="2" charset="0"/>
              </a:rPr>
              <a:t> TCD in PFO Diagnosis  </a:t>
            </a:r>
          </a:p>
          <a:p>
            <a:r>
              <a:rPr lang="de-AT" sz="3600" b="1" dirty="0">
                <a:latin typeface="Segoe Print" panose="02000600000000000000" pitchFamily="2" charset="0"/>
              </a:rPr>
              <a:t>          </a:t>
            </a:r>
            <a:r>
              <a:rPr lang="de-AT" sz="3600" b="1" dirty="0" err="1">
                <a:latin typeface="Segoe Print" panose="02000600000000000000" pitchFamily="2" charset="0"/>
              </a:rPr>
              <a:t>and</a:t>
            </a:r>
            <a:r>
              <a:rPr lang="de-AT" sz="3600" b="1" dirty="0">
                <a:latin typeface="Segoe Print" panose="02000600000000000000" pitchFamily="2" charset="0"/>
              </a:rPr>
              <a:t> Management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198479" y="3050943"/>
            <a:ext cx="25266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latin typeface="Segoe Print" panose="02000600000000000000" pitchFamily="2" charset="0"/>
              </a:rPr>
              <a:t>S. Horner</a:t>
            </a:r>
          </a:p>
          <a:p>
            <a:r>
              <a:rPr lang="de-AT" sz="2000" dirty="0">
                <a:latin typeface="Segoe Print" panose="02000600000000000000" pitchFamily="2" charset="0"/>
              </a:rPr>
              <a:t>Med. Univ. Graz, Department </a:t>
            </a:r>
            <a:r>
              <a:rPr lang="de-AT" sz="2000" dirty="0" err="1">
                <a:latin typeface="Segoe Print" panose="02000600000000000000" pitchFamily="2" charset="0"/>
              </a:rPr>
              <a:t>of</a:t>
            </a:r>
            <a:r>
              <a:rPr lang="de-AT" sz="2000" dirty="0">
                <a:latin typeface="Segoe Print" panose="02000600000000000000" pitchFamily="2" charset="0"/>
              </a:rPr>
              <a:t> </a:t>
            </a:r>
            <a:r>
              <a:rPr lang="de-AT" sz="2000" dirty="0" err="1">
                <a:latin typeface="Segoe Print" panose="02000600000000000000" pitchFamily="2" charset="0"/>
              </a:rPr>
              <a:t>Neurology</a:t>
            </a:r>
            <a:r>
              <a:rPr lang="de-AT" sz="2000" dirty="0">
                <a:latin typeface="Segoe Print" panose="02000600000000000000" pitchFamily="2" charset="0"/>
              </a:rPr>
              <a:t>, Graz, Austria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601308" y="5531638"/>
            <a:ext cx="359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Segoe Print" panose="02000600000000000000" pitchFamily="2" charset="0"/>
              </a:rPr>
              <a:t>25th Meeting </a:t>
            </a:r>
            <a:r>
              <a:rPr lang="de-AT" dirty="0" err="1">
                <a:latin typeface="Segoe Print" panose="02000600000000000000" pitchFamily="2" charset="0"/>
              </a:rPr>
              <a:t>of</a:t>
            </a:r>
            <a:r>
              <a:rPr lang="de-AT" dirty="0">
                <a:latin typeface="Segoe Print" panose="02000600000000000000" pitchFamily="2" charset="0"/>
              </a:rPr>
              <a:t> </a:t>
            </a:r>
            <a:r>
              <a:rPr lang="de-AT" dirty="0" err="1">
                <a:latin typeface="Segoe Print" panose="02000600000000000000" pitchFamily="2" charset="0"/>
              </a:rPr>
              <a:t>the</a:t>
            </a:r>
            <a:r>
              <a:rPr lang="de-AT" dirty="0">
                <a:latin typeface="Segoe Print" panose="02000600000000000000" pitchFamily="2" charset="0"/>
              </a:rPr>
              <a:t> ESNCH,</a:t>
            </a:r>
          </a:p>
          <a:p>
            <a:r>
              <a:rPr lang="de-AT" dirty="0" err="1">
                <a:latin typeface="Segoe Print" panose="02000600000000000000" pitchFamily="2" charset="0"/>
              </a:rPr>
              <a:t>Oct</a:t>
            </a:r>
            <a:r>
              <a:rPr lang="de-AT" dirty="0">
                <a:latin typeface="Segoe Print" panose="02000600000000000000" pitchFamily="2" charset="0"/>
              </a:rPr>
              <a:t> 15-17, 2021, </a:t>
            </a:r>
            <a:r>
              <a:rPr lang="de-AT" dirty="0" err="1">
                <a:latin typeface="Segoe Print" panose="02000600000000000000" pitchFamily="2" charset="0"/>
              </a:rPr>
              <a:t>Belgrade</a:t>
            </a:r>
            <a:endParaRPr lang="de-AT" dirty="0">
              <a:latin typeface="Segoe Print" panose="02000600000000000000" pitchFamily="2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3721" y="6340235"/>
            <a:ext cx="1728813" cy="38578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26334E5-54CC-4149-8BAD-D58F6811EEC0}"/>
              </a:ext>
            </a:extLst>
          </p:cNvPr>
          <p:cNvSpPr txBox="1"/>
          <p:nvPr/>
        </p:nvSpPr>
        <p:spPr>
          <a:xfrm>
            <a:off x="1257446" y="6278867"/>
            <a:ext cx="4941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no</a:t>
            </a:r>
            <a:r>
              <a:rPr lang="de-AT" dirty="0"/>
              <a:t> </a:t>
            </a:r>
            <a:r>
              <a:rPr lang="de-AT" dirty="0" err="1"/>
              <a:t>conflicts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interest</a:t>
            </a:r>
            <a:r>
              <a:rPr lang="de-AT" dirty="0"/>
              <a:t> </a:t>
            </a:r>
            <a:r>
              <a:rPr lang="de-AT" dirty="0" err="1"/>
              <a:t>related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this</a:t>
            </a:r>
            <a:r>
              <a:rPr lang="de-AT" dirty="0"/>
              <a:t> </a:t>
            </a:r>
            <a:r>
              <a:rPr lang="de-AT" dirty="0" err="1"/>
              <a:t>presentation</a:t>
            </a:r>
            <a:r>
              <a:rPr lang="de-AT" dirty="0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7000"/>
                    </a14:imgEffect>
                    <a14:imgEffect>
                      <a14:colorTemperature colorTemp="6260"/>
                    </a14:imgEffect>
                    <a14:imgEffect>
                      <a14:brightnessContrast bright="-10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841" y="2751764"/>
            <a:ext cx="1653206" cy="211506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1000"/>
              </a:prstClr>
            </a:outerShdw>
            <a:softEdge rad="12700"/>
          </a:effec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699972F-2195-4977-82BF-482970B6D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3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3"/>
    </mc:Choice>
    <mc:Fallback xmlns="">
      <p:transition spd="slow" advTm="26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HornerS\Desktop\pin neu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640" y="769560"/>
            <a:ext cx="432048" cy="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3521270" y="539657"/>
            <a:ext cx="4411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400" dirty="0" err="1"/>
              <a:t>Risk</a:t>
            </a:r>
            <a:r>
              <a:rPr lang="de-AT" sz="2400" dirty="0"/>
              <a:t> </a:t>
            </a:r>
            <a:r>
              <a:rPr lang="de-AT" sz="2400" dirty="0" err="1"/>
              <a:t>stratification</a:t>
            </a:r>
            <a:r>
              <a:rPr lang="de-AT" sz="2400" dirty="0"/>
              <a:t> </a:t>
            </a:r>
            <a:r>
              <a:rPr lang="de-AT" sz="2400" dirty="0" err="1"/>
              <a:t>criteria</a:t>
            </a:r>
            <a:r>
              <a:rPr lang="de-AT" sz="2400" dirty="0"/>
              <a:t> </a:t>
            </a:r>
            <a:r>
              <a:rPr lang="de-AT" sz="2400" dirty="0" err="1"/>
              <a:t>by</a:t>
            </a:r>
            <a:r>
              <a:rPr lang="de-AT" sz="2400" dirty="0"/>
              <a:t> </a:t>
            </a:r>
            <a:r>
              <a:rPr lang="de-AT" sz="2400" b="1" dirty="0" err="1">
                <a:solidFill>
                  <a:srgbClr val="FF0000"/>
                </a:solidFill>
              </a:rPr>
              <a:t>cTCD</a:t>
            </a:r>
            <a:r>
              <a:rPr lang="de-AT" sz="2400" b="1" dirty="0"/>
              <a:t> 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9D9444B-0B10-43C7-8850-B1F2A1681BB2}"/>
              </a:ext>
            </a:extLst>
          </p:cNvPr>
          <p:cNvSpPr txBox="1"/>
          <p:nvPr/>
        </p:nvSpPr>
        <p:spPr>
          <a:xfrm>
            <a:off x="1848490" y="121300"/>
            <a:ext cx="849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Segoe Print" panose="02000600000000000000" pitchFamily="2" charset="0"/>
              </a:rPr>
              <a:t>The </a:t>
            </a:r>
            <a:r>
              <a:rPr lang="de-AT" sz="2400" dirty="0" err="1">
                <a:latin typeface="Segoe Print" panose="02000600000000000000" pitchFamily="2" charset="0"/>
              </a:rPr>
              <a:t>Role</a:t>
            </a:r>
            <a:r>
              <a:rPr lang="de-AT" sz="2400" dirty="0">
                <a:latin typeface="Segoe Print" panose="02000600000000000000" pitchFamily="2" charset="0"/>
              </a:rPr>
              <a:t> </a:t>
            </a:r>
            <a:r>
              <a:rPr lang="de-AT" sz="2400" dirty="0" err="1">
                <a:latin typeface="Segoe Print" panose="02000600000000000000" pitchFamily="2" charset="0"/>
              </a:rPr>
              <a:t>of</a:t>
            </a:r>
            <a:r>
              <a:rPr lang="de-AT" sz="2400" dirty="0">
                <a:latin typeface="Segoe Print" panose="02000600000000000000" pitchFamily="2" charset="0"/>
              </a:rPr>
              <a:t> TCD in PFO Diagnosis and Management</a:t>
            </a:r>
          </a:p>
        </p:txBody>
      </p:sp>
      <p:sp>
        <p:nvSpPr>
          <p:cNvPr id="17" name="Rechteck 16"/>
          <p:cNvSpPr/>
          <p:nvPr/>
        </p:nvSpPr>
        <p:spPr>
          <a:xfrm>
            <a:off x="428021" y="2039904"/>
            <a:ext cx="7110915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de-AT" dirty="0" err="1"/>
              <a:t>Anatomical</a:t>
            </a:r>
            <a:r>
              <a:rPr lang="de-AT" dirty="0"/>
              <a:t> </a:t>
            </a:r>
            <a:r>
              <a:rPr lang="de-AT" dirty="0" err="1"/>
              <a:t>grading</a:t>
            </a:r>
            <a:r>
              <a:rPr lang="de-AT" dirty="0"/>
              <a:t> </a:t>
            </a:r>
            <a:r>
              <a:rPr lang="de-AT" dirty="0" err="1"/>
              <a:t>may</a:t>
            </a:r>
            <a:r>
              <a:rPr lang="de-AT" dirty="0"/>
              <a:t> not </a:t>
            </a:r>
            <a:r>
              <a:rPr lang="de-AT" dirty="0" err="1"/>
              <a:t>always</a:t>
            </a:r>
            <a:r>
              <a:rPr lang="de-AT" dirty="0"/>
              <a:t>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equivalent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its</a:t>
            </a:r>
            <a:r>
              <a:rPr lang="de-AT" dirty="0"/>
              <a:t> </a:t>
            </a:r>
            <a:r>
              <a:rPr lang="de-AT" dirty="0" err="1"/>
              <a:t>functional</a:t>
            </a:r>
            <a:r>
              <a:rPr lang="de-AT" dirty="0"/>
              <a:t> </a:t>
            </a:r>
            <a:r>
              <a:rPr lang="de-AT" dirty="0" err="1"/>
              <a:t>grading</a:t>
            </a:r>
            <a:endParaRPr lang="de-AT" dirty="0"/>
          </a:p>
        </p:txBody>
      </p:sp>
      <p:sp>
        <p:nvSpPr>
          <p:cNvPr id="18" name="Rechteck 17"/>
          <p:cNvSpPr/>
          <p:nvPr/>
        </p:nvSpPr>
        <p:spPr>
          <a:xfrm>
            <a:off x="428021" y="1210037"/>
            <a:ext cx="7110915" cy="6463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de-AT" dirty="0"/>
              <a:t>Routine TEE </a:t>
            </a:r>
            <a:r>
              <a:rPr lang="de-AT" dirty="0" err="1"/>
              <a:t>reports</a:t>
            </a:r>
            <a:r>
              <a:rPr lang="de-AT" dirty="0"/>
              <a:t> </a:t>
            </a:r>
            <a:r>
              <a:rPr lang="de-AT" dirty="0" err="1"/>
              <a:t>often</a:t>
            </a:r>
            <a:r>
              <a:rPr lang="de-AT" dirty="0"/>
              <a:t> lack </a:t>
            </a:r>
            <a:r>
              <a:rPr lang="de-AT" dirty="0" err="1"/>
              <a:t>of</a:t>
            </a:r>
            <a:r>
              <a:rPr lang="de-AT" dirty="0"/>
              <a:t> a </a:t>
            </a:r>
            <a:r>
              <a:rPr lang="de-AT" dirty="0" err="1"/>
              <a:t>detailed</a:t>
            </a:r>
            <a:r>
              <a:rPr lang="de-AT" dirty="0"/>
              <a:t> </a:t>
            </a:r>
            <a:r>
              <a:rPr lang="de-AT" dirty="0" err="1"/>
              <a:t>description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PFO </a:t>
            </a:r>
            <a:r>
              <a:rPr lang="de-AT" dirty="0" err="1"/>
              <a:t>anatomical</a:t>
            </a:r>
            <a:r>
              <a:rPr lang="de-AT" dirty="0"/>
              <a:t> </a:t>
            </a:r>
            <a:r>
              <a:rPr lang="de-AT" dirty="0" err="1"/>
              <a:t>size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exact</a:t>
            </a:r>
            <a:r>
              <a:rPr lang="de-AT" dirty="0"/>
              <a:t> </a:t>
            </a:r>
            <a:r>
              <a:rPr lang="de-AT" dirty="0" err="1"/>
              <a:t>amount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contrast</a:t>
            </a:r>
            <a:r>
              <a:rPr lang="de-AT" dirty="0"/>
              <a:t> </a:t>
            </a:r>
            <a:r>
              <a:rPr lang="de-AT" dirty="0" err="1"/>
              <a:t>shunted</a:t>
            </a:r>
            <a:endParaRPr lang="de-AT" dirty="0"/>
          </a:p>
        </p:txBody>
      </p:sp>
      <p:sp>
        <p:nvSpPr>
          <p:cNvPr id="21" name="Textfeld 8"/>
          <p:cNvSpPr txBox="1"/>
          <p:nvPr/>
        </p:nvSpPr>
        <p:spPr>
          <a:xfrm>
            <a:off x="428021" y="2607767"/>
            <a:ext cx="711091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Clinical </a:t>
            </a:r>
            <a:r>
              <a:rPr lang="de-AT" dirty="0" err="1"/>
              <a:t>criteria</a:t>
            </a:r>
            <a:r>
              <a:rPr lang="de-AT" dirty="0"/>
              <a:t> </a:t>
            </a:r>
            <a:r>
              <a:rPr lang="de-AT" dirty="0" err="1"/>
              <a:t>strongly</a:t>
            </a:r>
            <a:r>
              <a:rPr lang="de-AT" dirty="0"/>
              <a:t> </a:t>
            </a:r>
            <a:r>
              <a:rPr lang="de-AT" dirty="0" err="1"/>
              <a:t>suggest</a:t>
            </a:r>
            <a:r>
              <a:rPr lang="de-AT" dirty="0"/>
              <a:t> </a:t>
            </a:r>
            <a:r>
              <a:rPr lang="de-AT" dirty="0" err="1"/>
              <a:t>paradoxical</a:t>
            </a:r>
            <a:r>
              <a:rPr lang="de-AT" dirty="0"/>
              <a:t> </a:t>
            </a:r>
            <a:r>
              <a:rPr lang="de-AT" dirty="0" err="1"/>
              <a:t>cerebral</a:t>
            </a:r>
            <a:r>
              <a:rPr lang="de-AT" dirty="0"/>
              <a:t> </a:t>
            </a:r>
            <a:r>
              <a:rPr lang="de-AT" dirty="0" err="1"/>
              <a:t>embolism</a:t>
            </a:r>
            <a:r>
              <a:rPr lang="de-AT" dirty="0"/>
              <a:t> but TEE </a:t>
            </a:r>
            <a:r>
              <a:rPr lang="de-AT" dirty="0" err="1"/>
              <a:t>assessed</a:t>
            </a:r>
            <a:r>
              <a:rPr lang="de-AT" dirty="0"/>
              <a:t> PFO </a:t>
            </a:r>
            <a:r>
              <a:rPr lang="de-AT" dirty="0" err="1"/>
              <a:t>size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small</a:t>
            </a:r>
            <a:endParaRPr lang="de-AT" dirty="0"/>
          </a:p>
        </p:txBody>
      </p:sp>
      <p:sp>
        <p:nvSpPr>
          <p:cNvPr id="6" name="Rechteck 5"/>
          <p:cNvSpPr/>
          <p:nvPr/>
        </p:nvSpPr>
        <p:spPr>
          <a:xfrm>
            <a:off x="7665396" y="1210037"/>
            <a:ext cx="4405595" cy="147732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de-AT" dirty="0"/>
              <a:t>• </a:t>
            </a:r>
            <a:r>
              <a:rPr lang="de-AT" dirty="0" err="1"/>
              <a:t>functional</a:t>
            </a:r>
            <a:r>
              <a:rPr lang="de-AT" dirty="0"/>
              <a:t> </a:t>
            </a:r>
            <a:r>
              <a:rPr lang="de-AT" dirty="0" err="1"/>
              <a:t>relevance</a:t>
            </a:r>
            <a:endParaRPr lang="de-AT" dirty="0"/>
          </a:p>
          <a:p>
            <a:r>
              <a:rPr lang="de-AT" dirty="0"/>
              <a:t>• permanent/</a:t>
            </a:r>
            <a:r>
              <a:rPr lang="de-AT" dirty="0" err="1"/>
              <a:t>functional</a:t>
            </a:r>
            <a:r>
              <a:rPr lang="de-AT" dirty="0"/>
              <a:t> RLS</a:t>
            </a:r>
          </a:p>
          <a:p>
            <a:r>
              <a:rPr lang="de-AT" dirty="0"/>
              <a:t>• </a:t>
            </a:r>
            <a:r>
              <a:rPr lang="de-AT" dirty="0" err="1"/>
              <a:t>extent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shunting</a:t>
            </a:r>
            <a:endParaRPr lang="de-AT" dirty="0"/>
          </a:p>
          <a:p>
            <a:r>
              <a:rPr lang="de-AT" dirty="0"/>
              <a:t>• alternative </a:t>
            </a:r>
            <a:r>
              <a:rPr lang="de-AT" dirty="0" err="1"/>
              <a:t>tool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diagnosis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successful</a:t>
            </a:r>
            <a:r>
              <a:rPr lang="de-AT" dirty="0"/>
              <a:t>   </a:t>
            </a:r>
            <a:r>
              <a:rPr lang="de-AT" sz="800" dirty="0"/>
              <a:t>´    </a:t>
            </a:r>
            <a:r>
              <a:rPr lang="de-AT" dirty="0"/>
              <a:t> interventional </a:t>
            </a:r>
            <a:r>
              <a:rPr lang="de-AT" dirty="0" err="1"/>
              <a:t>treatment</a:t>
            </a:r>
            <a:endParaRPr lang="de-AT" dirty="0"/>
          </a:p>
        </p:txBody>
      </p:sp>
      <p:pic>
        <p:nvPicPr>
          <p:cNvPr id="14" name="Picture 11" descr="C:\Users\HornerS\Desktop\bilder wie geschicktcziba arbeit\Figure 6-16.jpg">
            <a:extLst>
              <a:ext uri="{FF2B5EF4-FFF2-40B4-BE49-F238E27FC236}">
                <a16:creationId xmlns:a16="http://schemas.microsoft.com/office/drawing/2014/main" id="{150BF342-E92A-464F-BA23-34365E0FF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5396" y="2749454"/>
            <a:ext cx="4405595" cy="235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C:\Users\HornerS\Desktop\bilder wie geschicktcziba arbeit\Table 2-16.jpg">
            <a:extLst>
              <a:ext uri="{FF2B5EF4-FFF2-40B4-BE49-F238E27FC236}">
                <a16:creationId xmlns:a16="http://schemas.microsoft.com/office/drawing/2014/main" id="{F5D3E4B8-CF01-45BC-AD35-D1C816189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5395" y="5214026"/>
            <a:ext cx="4405595" cy="1137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 nach unten 1"/>
          <p:cNvSpPr/>
          <p:nvPr/>
        </p:nvSpPr>
        <p:spPr>
          <a:xfrm>
            <a:off x="2964310" y="3150907"/>
            <a:ext cx="223736" cy="4766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Textfeld 15"/>
          <p:cNvSpPr txBox="1"/>
          <p:nvPr/>
        </p:nvSpPr>
        <p:spPr>
          <a:xfrm>
            <a:off x="428020" y="3898135"/>
            <a:ext cx="5233479" cy="175432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AT" dirty="0"/>
              <a:t>                                 </a:t>
            </a:r>
            <a:r>
              <a:rPr lang="de-AT" dirty="0" err="1"/>
              <a:t>mean</a:t>
            </a:r>
            <a:r>
              <a:rPr lang="de-AT" dirty="0"/>
              <a:t> PFO </a:t>
            </a:r>
            <a:r>
              <a:rPr lang="de-AT" dirty="0" err="1"/>
              <a:t>height</a:t>
            </a:r>
            <a:endParaRPr lang="de-AT" dirty="0"/>
          </a:p>
          <a:p>
            <a:endParaRPr lang="de-AT" dirty="0"/>
          </a:p>
          <a:p>
            <a:r>
              <a:rPr lang="de-AT" dirty="0"/>
              <a:t>TEE </a:t>
            </a:r>
            <a:r>
              <a:rPr lang="de-AT" dirty="0" err="1"/>
              <a:t>vs</a:t>
            </a:r>
            <a:r>
              <a:rPr lang="de-AT" dirty="0"/>
              <a:t> ICE    1.4 </a:t>
            </a:r>
            <a:r>
              <a:rPr lang="de-DE" dirty="0"/>
              <a:t>± 0.6   </a:t>
            </a:r>
            <a:r>
              <a:rPr lang="de-DE" dirty="0" err="1"/>
              <a:t>vs</a:t>
            </a:r>
            <a:r>
              <a:rPr lang="de-DE" dirty="0"/>
              <a:t>     1.7 ± 0.6 mm        p=.04</a:t>
            </a:r>
          </a:p>
          <a:p>
            <a:r>
              <a:rPr lang="de-DE" dirty="0"/>
              <a:t>TEE </a:t>
            </a:r>
            <a:r>
              <a:rPr lang="de-DE" dirty="0" err="1"/>
              <a:t>vs</a:t>
            </a:r>
            <a:r>
              <a:rPr lang="de-DE" dirty="0"/>
              <a:t> SB     </a:t>
            </a:r>
            <a:r>
              <a:rPr lang="de-AT" dirty="0"/>
              <a:t>1.5 </a:t>
            </a:r>
            <a:r>
              <a:rPr lang="de-DE" dirty="0"/>
              <a:t>± 1.2   </a:t>
            </a:r>
            <a:r>
              <a:rPr lang="de-DE" dirty="0" err="1"/>
              <a:t>vs</a:t>
            </a:r>
            <a:r>
              <a:rPr lang="de-DE" dirty="0"/>
              <a:t>   10.5 ± 4.2 mm    p&lt;.0001</a:t>
            </a:r>
          </a:p>
          <a:p>
            <a:r>
              <a:rPr lang="de-DE" dirty="0"/>
              <a:t>ICE  </a:t>
            </a:r>
            <a:r>
              <a:rPr lang="de-DE" dirty="0" err="1"/>
              <a:t>vs</a:t>
            </a:r>
            <a:r>
              <a:rPr lang="de-DE" dirty="0"/>
              <a:t> SB     </a:t>
            </a:r>
            <a:r>
              <a:rPr lang="de-AT" dirty="0"/>
              <a:t>1.7 </a:t>
            </a:r>
            <a:r>
              <a:rPr lang="de-DE" dirty="0"/>
              <a:t>± 0.7   </a:t>
            </a:r>
            <a:r>
              <a:rPr lang="de-DE" dirty="0" err="1"/>
              <a:t>vs</a:t>
            </a:r>
            <a:r>
              <a:rPr lang="de-DE" dirty="0"/>
              <a:t>     9.1 ± 3.7 mm    p&lt;.0001</a:t>
            </a:r>
          </a:p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354665" y="5831896"/>
            <a:ext cx="5306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400" dirty="0"/>
              <a:t>A </a:t>
            </a:r>
            <a:r>
              <a:rPr lang="de-AT" sz="1400" dirty="0" err="1"/>
              <a:t>comparison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methods</a:t>
            </a:r>
            <a:r>
              <a:rPr lang="de-AT" sz="1400" dirty="0"/>
              <a:t> </a:t>
            </a:r>
            <a:r>
              <a:rPr lang="de-AT" sz="1400" dirty="0" err="1"/>
              <a:t>to</a:t>
            </a:r>
            <a:r>
              <a:rPr lang="de-AT" sz="1400" dirty="0"/>
              <a:t> </a:t>
            </a:r>
            <a:r>
              <a:rPr lang="de-AT" sz="1400" dirty="0" err="1"/>
              <a:t>determine</a:t>
            </a:r>
            <a:r>
              <a:rPr lang="de-AT" sz="1400" dirty="0"/>
              <a:t> patent </a:t>
            </a:r>
            <a:r>
              <a:rPr lang="de-AT" sz="1400" dirty="0" err="1"/>
              <a:t>foramen</a:t>
            </a:r>
            <a:r>
              <a:rPr lang="de-AT" sz="1400" dirty="0"/>
              <a:t> </a:t>
            </a:r>
            <a:r>
              <a:rPr lang="de-AT" sz="1400" dirty="0" err="1"/>
              <a:t>size</a:t>
            </a:r>
            <a:r>
              <a:rPr lang="de-AT" sz="1400" dirty="0"/>
              <a:t>. Kumar P et al, </a:t>
            </a:r>
            <a:r>
              <a:rPr lang="de-AT" sz="1400" dirty="0" err="1"/>
              <a:t>Catheterization</a:t>
            </a:r>
            <a:r>
              <a:rPr lang="de-AT" sz="1400" dirty="0"/>
              <a:t> </a:t>
            </a:r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Cardiovascular</a:t>
            </a:r>
            <a:r>
              <a:rPr lang="de-AT" sz="1400" dirty="0"/>
              <a:t> </a:t>
            </a:r>
            <a:r>
              <a:rPr lang="de-AT" sz="1400" dirty="0" err="1"/>
              <a:t>Interventions</a:t>
            </a:r>
            <a:r>
              <a:rPr lang="de-AT" sz="1400" dirty="0"/>
              <a:t>, Dez 2019</a:t>
            </a:r>
          </a:p>
        </p:txBody>
      </p:sp>
      <p:sp>
        <p:nvSpPr>
          <p:cNvPr id="7" name="Rechteck 6"/>
          <p:cNvSpPr/>
          <p:nvPr/>
        </p:nvSpPr>
        <p:spPr>
          <a:xfrm>
            <a:off x="9405497" y="789059"/>
            <a:ext cx="815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400" b="1" dirty="0" err="1">
                <a:solidFill>
                  <a:srgbClr val="FF0000"/>
                </a:solidFill>
              </a:rPr>
              <a:t>cTCD</a:t>
            </a:r>
            <a:endParaRPr lang="de-AT" sz="2400" b="1" dirty="0">
              <a:solidFill>
                <a:srgbClr val="FF0000"/>
              </a:solidFill>
            </a:endParaRPr>
          </a:p>
        </p:txBody>
      </p:sp>
      <p:pic>
        <p:nvPicPr>
          <p:cNvPr id="19" name="Picture 2" descr="C:\Users\HornerS\Desktop\pin neu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48" y="1641807"/>
            <a:ext cx="432048" cy="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HornerS\Desktop\pin neu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640" y="2193820"/>
            <a:ext cx="432048" cy="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07DF287-917E-43BA-934B-EC70EE00887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178" y="6351913"/>
            <a:ext cx="1728813" cy="385788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BC4D943B-605E-4A1F-AA02-1F45E74F1868}"/>
              </a:ext>
            </a:extLst>
          </p:cNvPr>
          <p:cNvSpPr txBox="1"/>
          <p:nvPr/>
        </p:nvSpPr>
        <p:spPr>
          <a:xfrm>
            <a:off x="10840137" y="6414002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Horner</a:t>
            </a:r>
            <a:endParaRPr lang="de-AT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EFEAB20-446F-42CA-B168-03D6135B7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00"/>
    </mc:Choice>
    <mc:Fallback xmlns="">
      <p:transition spd="slow" advTm="11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673" x="1123950" y="4762500"/>
          <p14:tracePt t="51713" x="1117600" y="4762500"/>
          <p14:tracePt t="51721" x="1104900" y="4756150"/>
          <p14:tracePt t="51735" x="1085850" y="4749800"/>
          <p14:tracePt t="51751" x="1054100" y="4749800"/>
          <p14:tracePt t="51753" x="1041400" y="4743450"/>
          <p14:tracePt t="51784" x="984250" y="4737100"/>
          <p14:tracePt t="51817" x="920750" y="4737100"/>
          <p14:tracePt t="51833" x="895350" y="4737100"/>
          <p14:tracePt t="51850" x="863600" y="4737100"/>
          <p14:tracePt t="51867" x="838200" y="4737100"/>
          <p14:tracePt t="51884" x="819150" y="4737100"/>
          <p14:tracePt t="51900" x="793750" y="4743450"/>
          <p14:tracePt t="51917" x="762000" y="4743450"/>
          <p14:tracePt t="51934" x="711200" y="4762500"/>
          <p14:tracePt t="51950" x="666750" y="4794250"/>
          <p14:tracePt t="51967" x="628650" y="4813300"/>
          <p14:tracePt t="51983" x="590550" y="4832350"/>
          <p14:tracePt t="52000" x="546100" y="4864100"/>
          <p14:tracePt t="52017" x="520700" y="4883150"/>
          <p14:tracePt t="52033" x="488950" y="4908550"/>
          <p14:tracePt t="52050" x="463550" y="4921250"/>
          <p14:tracePt t="52067" x="457200" y="4940300"/>
          <p14:tracePt t="52083" x="450850" y="4953000"/>
          <p14:tracePt t="52100" x="438150" y="4972050"/>
          <p14:tracePt t="52117" x="438150" y="5010150"/>
          <p14:tracePt t="52133" x="438150" y="5054600"/>
          <p14:tracePt t="52150" x="438150" y="5080000"/>
          <p14:tracePt t="52167" x="438150" y="5105400"/>
          <p14:tracePt t="52168" x="438150" y="5124450"/>
          <p14:tracePt t="52183" x="438150" y="5143500"/>
          <p14:tracePt t="52200" x="438150" y="5187950"/>
          <p14:tracePt t="52216" x="450850" y="5232400"/>
          <p14:tracePt t="52233" x="469900" y="5257800"/>
          <p14:tracePt t="52250" x="488950" y="5289550"/>
          <p14:tracePt t="52267" x="520700" y="5334000"/>
          <p14:tracePt t="52283" x="533400" y="5365750"/>
          <p14:tracePt t="52300" x="546100" y="5384800"/>
          <p14:tracePt t="52317" x="558800" y="5403850"/>
          <p14:tracePt t="52335" x="565150" y="5416550"/>
          <p14:tracePt t="52350" x="577850" y="5429250"/>
          <p14:tracePt t="52366" x="590550" y="5441950"/>
          <p14:tracePt t="52383" x="603250" y="5461000"/>
          <p14:tracePt t="52384" x="603250" y="5467350"/>
          <p14:tracePt t="52400" x="615950" y="5473700"/>
          <p14:tracePt t="52416" x="628650" y="5486400"/>
          <p14:tracePt t="52433" x="647700" y="5499100"/>
          <p14:tracePt t="52450" x="673100" y="5511800"/>
          <p14:tracePt t="52466" x="698500" y="5524500"/>
          <p14:tracePt t="52483" x="730250" y="5530850"/>
          <p14:tracePt t="52500" x="774700" y="5543550"/>
          <p14:tracePt t="52516" x="812800" y="5549900"/>
          <p14:tracePt t="52533" x="863600" y="5568950"/>
          <p14:tracePt t="52550" x="914400" y="5575300"/>
          <p14:tracePt t="52566" x="965200" y="5581650"/>
          <p14:tracePt t="52583" x="1009650" y="5588000"/>
          <p14:tracePt t="52600" x="1054100" y="5600700"/>
          <p14:tracePt t="52601" x="1085850" y="5607050"/>
          <p14:tracePt t="52616" x="1123950" y="5613400"/>
          <p14:tracePt t="52633" x="1181100" y="5613400"/>
          <p14:tracePt t="52650" x="1212850" y="5613400"/>
          <p14:tracePt t="52666" x="1244600" y="5613400"/>
          <p14:tracePt t="52683" x="1276350" y="5613400"/>
          <p14:tracePt t="52700" x="1301750" y="5613400"/>
          <p14:tracePt t="52716" x="1320800" y="5613400"/>
          <p14:tracePt t="52733" x="1339850" y="5600700"/>
          <p14:tracePt t="52749" x="1384300" y="5588000"/>
          <p14:tracePt t="52766" x="1397000" y="5575300"/>
          <p14:tracePt t="52783" x="1428750" y="5549900"/>
          <p14:tracePt t="52799" x="1460500" y="5543550"/>
          <p14:tracePt t="52801" x="1473200" y="5537200"/>
          <p14:tracePt t="52817" x="1498600" y="5524500"/>
          <p14:tracePt t="52833" x="1511300" y="5518150"/>
          <p14:tracePt t="52849" x="1517650" y="5505450"/>
          <p14:tracePt t="52866" x="1530350" y="5499100"/>
          <p14:tracePt t="52883" x="1543050" y="5499100"/>
          <p14:tracePt t="52899" x="1549400" y="5486400"/>
          <p14:tracePt t="52916" x="1562100" y="5486400"/>
          <p14:tracePt t="52933" x="1574800" y="5473700"/>
          <p14:tracePt t="52949" x="1587500" y="5461000"/>
          <p14:tracePt t="52966" x="1593850" y="5454650"/>
          <p14:tracePt t="52983" x="1600200" y="5441950"/>
          <p14:tracePt t="52999" x="1612900" y="5441950"/>
          <p14:tracePt t="53016" x="1612900" y="5429250"/>
          <p14:tracePt t="53033" x="1619250" y="5429250"/>
          <p14:tracePt t="53049" x="1625600" y="5416550"/>
          <p14:tracePt t="53066" x="1625600" y="5410200"/>
          <p14:tracePt t="53083" x="1625600" y="5397500"/>
          <p14:tracePt t="53116" x="1625600" y="5391150"/>
          <p14:tracePt t="53132" x="1625600" y="5378450"/>
          <p14:tracePt t="53153" x="1625600" y="5372100"/>
          <p14:tracePt t="53166" x="1625600" y="5365750"/>
          <p14:tracePt t="53182" x="1625600" y="5353050"/>
          <p14:tracePt t="53216" x="1625600" y="5340350"/>
          <p14:tracePt t="53232" x="1625600" y="5327650"/>
          <p14:tracePt t="53249" x="1625600" y="5314950"/>
          <p14:tracePt t="53266" x="1625600" y="5308600"/>
          <p14:tracePt t="53282" x="1625600" y="5289550"/>
          <p14:tracePt t="53299" x="1631950" y="5276850"/>
          <p14:tracePt t="53316" x="1631950" y="5270500"/>
          <p14:tracePt t="53334" x="1631950" y="5257800"/>
          <p14:tracePt t="53349" x="1631950" y="5245100"/>
          <p14:tracePt t="53366" x="1631950" y="5232400"/>
          <p14:tracePt t="53382" x="1631950" y="5226050"/>
          <p14:tracePt t="53399" x="1631950" y="5213350"/>
          <p14:tracePt t="53577" x="0" y="0"/>
        </p14:tracePtLst>
        <p14:tracePtLst>
          <p14:tracePt t="57609" x="9874250" y="800100"/>
          <p14:tracePt t="57729" x="9867900" y="806450"/>
          <p14:tracePt t="57737" x="9848850" y="806450"/>
          <p14:tracePt t="57747" x="9823450" y="806450"/>
          <p14:tracePt t="57763" x="9766300" y="806450"/>
          <p14:tracePt t="57780" x="9696450" y="819150"/>
          <p14:tracePt t="57797" x="9652000" y="825500"/>
          <p14:tracePt t="57813" x="9607550" y="825500"/>
          <p14:tracePt t="57845" x="9550400" y="844550"/>
          <p14:tracePt t="57879" x="9480550" y="863600"/>
          <p14:tracePt t="57895" x="9442450" y="876300"/>
          <p14:tracePt t="57912" x="9398000" y="901700"/>
          <p14:tracePt t="57929" x="9372600" y="927100"/>
          <p14:tracePt t="57945" x="9347200" y="946150"/>
          <p14:tracePt t="57962" x="9334500" y="952500"/>
          <p14:tracePt t="57979" x="9315450" y="971550"/>
          <p14:tracePt t="57995" x="9302750" y="984250"/>
          <p14:tracePt t="58012" x="9290050" y="1009650"/>
          <p14:tracePt t="58028" x="9283700" y="1054100"/>
          <p14:tracePt t="58045" x="9283700" y="1092200"/>
          <p14:tracePt t="58062" x="9283700" y="1136650"/>
          <p14:tracePt t="58078" x="9283700" y="1162050"/>
          <p14:tracePt t="58095" x="9296400" y="1200150"/>
          <p14:tracePt t="58096" x="9302750" y="1212850"/>
          <p14:tracePt t="58112" x="9309100" y="1231900"/>
          <p14:tracePt t="58128" x="9315450" y="1257300"/>
          <p14:tracePt t="58145" x="9334500" y="1276350"/>
          <p14:tracePt t="58162" x="9359900" y="1295400"/>
          <p14:tracePt t="58178" x="9385300" y="1320800"/>
          <p14:tracePt t="58195" x="9417050" y="1346200"/>
          <p14:tracePt t="58212" x="9474200" y="1371600"/>
          <p14:tracePt t="58228" x="9556750" y="1409700"/>
          <p14:tracePt t="58245" x="9664700" y="1447800"/>
          <p14:tracePt t="58262" x="9753600" y="1473200"/>
          <p14:tracePt t="58278" x="9836150" y="1498600"/>
          <p14:tracePt t="58295" x="9944100" y="1530350"/>
          <p14:tracePt t="58297" x="10001250" y="1543050"/>
          <p14:tracePt t="58312" x="10109200" y="1562100"/>
          <p14:tracePt t="58330" x="10204450" y="1574800"/>
          <p14:tracePt t="58345" x="10280650" y="1574800"/>
          <p14:tracePt t="58362" x="10350500" y="1574800"/>
          <p14:tracePt t="58378" x="10407650" y="1574800"/>
          <p14:tracePt t="58395" x="10445750" y="1562100"/>
          <p14:tracePt t="58411" x="10471150" y="1555750"/>
          <p14:tracePt t="58428" x="10490200" y="1543050"/>
          <p14:tracePt t="58445" x="10509250" y="1530350"/>
          <p14:tracePt t="58462" x="10521950" y="1530350"/>
          <p14:tracePt t="58478" x="10521950" y="1517650"/>
          <p14:tracePt t="58495" x="10528300" y="1517650"/>
          <p14:tracePt t="58511" x="10534650" y="1511300"/>
          <p14:tracePt t="58513" x="10534650" y="1504950"/>
          <p14:tracePt t="58528" x="10534650" y="1492250"/>
          <p14:tracePt t="58545" x="10547350" y="1485900"/>
          <p14:tracePt t="58561" x="10547350" y="1473200"/>
          <p14:tracePt t="58578" x="10547350" y="1454150"/>
          <p14:tracePt t="58595" x="10547350" y="1441450"/>
          <p14:tracePt t="58611" x="10547350" y="1428750"/>
          <p14:tracePt t="58628" x="10541000" y="1416050"/>
          <p14:tracePt t="58645" x="10534650" y="1390650"/>
          <p14:tracePt t="58661" x="10509250" y="1365250"/>
          <p14:tracePt t="58678" x="10477500" y="1327150"/>
          <p14:tracePt t="58695" x="10471150" y="1314450"/>
          <p14:tracePt t="58711" x="10439400" y="1276350"/>
          <p14:tracePt t="58728" x="10426700" y="1231900"/>
          <p14:tracePt t="58745" x="10414000" y="1219200"/>
          <p14:tracePt t="58761" x="10401300" y="1193800"/>
          <p14:tracePt t="58778" x="10394950" y="1168400"/>
          <p14:tracePt t="58794" x="10388600" y="1162050"/>
          <p14:tracePt t="58811" x="10388600" y="1149350"/>
          <p14:tracePt t="58828" x="10382250" y="1136650"/>
          <p14:tracePt t="58844" x="10375900" y="1130300"/>
          <p14:tracePt t="58861" x="10375900" y="1123950"/>
          <p14:tracePt t="58881" x="10375900" y="1117600"/>
          <p14:tracePt t="58894" x="10375900" y="1111250"/>
          <p14:tracePt t="58985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E9D9444B-0B10-43C7-8850-B1F2A1681BB2}"/>
              </a:ext>
            </a:extLst>
          </p:cNvPr>
          <p:cNvSpPr txBox="1"/>
          <p:nvPr/>
        </p:nvSpPr>
        <p:spPr>
          <a:xfrm>
            <a:off x="1848490" y="121300"/>
            <a:ext cx="849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Segoe Print" panose="02000600000000000000" pitchFamily="2" charset="0"/>
              </a:rPr>
              <a:t>The </a:t>
            </a:r>
            <a:r>
              <a:rPr lang="de-AT" sz="2400" dirty="0" err="1">
                <a:latin typeface="Segoe Print" panose="02000600000000000000" pitchFamily="2" charset="0"/>
              </a:rPr>
              <a:t>Role</a:t>
            </a:r>
            <a:r>
              <a:rPr lang="de-AT" sz="2400" dirty="0">
                <a:latin typeface="Segoe Print" panose="02000600000000000000" pitchFamily="2" charset="0"/>
              </a:rPr>
              <a:t> </a:t>
            </a:r>
            <a:r>
              <a:rPr lang="de-AT" sz="2400" dirty="0" err="1">
                <a:latin typeface="Segoe Print" panose="02000600000000000000" pitchFamily="2" charset="0"/>
              </a:rPr>
              <a:t>of</a:t>
            </a:r>
            <a:r>
              <a:rPr lang="de-AT" sz="2400" dirty="0">
                <a:latin typeface="Segoe Print" panose="02000600000000000000" pitchFamily="2" charset="0"/>
              </a:rPr>
              <a:t> TCD in PFO Diagnosis and Management</a:t>
            </a:r>
          </a:p>
        </p:txBody>
      </p:sp>
      <p:sp>
        <p:nvSpPr>
          <p:cNvPr id="3" name="Rechteck 2"/>
          <p:cNvSpPr/>
          <p:nvPr/>
        </p:nvSpPr>
        <p:spPr>
          <a:xfrm>
            <a:off x="2551889" y="576634"/>
            <a:ext cx="6990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/>
              <a:t>Management </a:t>
            </a:r>
            <a:r>
              <a:rPr lang="de-AT" b="1" dirty="0" err="1"/>
              <a:t>of</a:t>
            </a:r>
            <a:r>
              <a:rPr lang="de-AT" b="1" dirty="0"/>
              <a:t> Patent </a:t>
            </a:r>
            <a:r>
              <a:rPr lang="de-AT" b="1" dirty="0" err="1"/>
              <a:t>Foramen</a:t>
            </a:r>
            <a:r>
              <a:rPr lang="de-AT" b="1" dirty="0"/>
              <a:t> Ovale in ESUS </a:t>
            </a:r>
            <a:r>
              <a:rPr lang="de-AT" b="1" dirty="0" err="1"/>
              <a:t>Patients</a:t>
            </a:r>
            <a:r>
              <a:rPr lang="de-AT" b="1" dirty="0"/>
              <a:t>. Update 2021</a:t>
            </a:r>
            <a:endParaRPr lang="de-AT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6874207-3193-449D-A48F-08EABC73BD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312" y="945966"/>
            <a:ext cx="9456236" cy="569840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D9F8503-C3F6-4295-8A6C-FA32C38704EC}"/>
              </a:ext>
            </a:extLst>
          </p:cNvPr>
          <p:cNvSpPr txBox="1"/>
          <p:nvPr/>
        </p:nvSpPr>
        <p:spPr>
          <a:xfrm>
            <a:off x="5649026" y="1769290"/>
            <a:ext cx="5758673" cy="4278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de-AT" sz="2800" b="1" dirty="0"/>
              <a:t>         </a:t>
            </a:r>
            <a:r>
              <a:rPr lang="de-AT" sz="2800" b="1" dirty="0" err="1"/>
              <a:t>Stroke</a:t>
            </a:r>
            <a:r>
              <a:rPr lang="de-AT" sz="2800" b="1" dirty="0"/>
              <a:t>-PFO Registry Graz</a:t>
            </a:r>
          </a:p>
          <a:p>
            <a:r>
              <a:rPr lang="de-AT" sz="2000" dirty="0"/>
              <a:t>  Med. Univ. Graz, Austria, Department </a:t>
            </a:r>
            <a:r>
              <a:rPr lang="de-AT" sz="2000" dirty="0" err="1"/>
              <a:t>of</a:t>
            </a:r>
            <a:r>
              <a:rPr lang="de-AT" sz="2000" dirty="0"/>
              <a:t> </a:t>
            </a:r>
            <a:r>
              <a:rPr lang="de-AT" sz="2000" dirty="0" err="1"/>
              <a:t>Neurology</a:t>
            </a:r>
            <a:endParaRPr lang="de-AT" sz="2000" dirty="0"/>
          </a:p>
          <a:p>
            <a:endParaRPr lang="de-AT" sz="2800" dirty="0"/>
          </a:p>
          <a:p>
            <a:pPr>
              <a:tabLst>
                <a:tab pos="357188" algn="l"/>
              </a:tabLst>
            </a:pPr>
            <a:r>
              <a:rPr lang="de-AT" sz="2400" dirty="0"/>
              <a:t>•</a:t>
            </a:r>
            <a:r>
              <a:rPr lang="de-AT" sz="2800" dirty="0"/>
              <a:t>	</a:t>
            </a:r>
            <a:r>
              <a:rPr lang="de-AT" sz="2400" dirty="0"/>
              <a:t>Data </a:t>
            </a:r>
            <a:r>
              <a:rPr lang="de-AT" sz="2400" dirty="0" err="1"/>
              <a:t>documentation</a:t>
            </a:r>
            <a:r>
              <a:rPr lang="de-AT" sz="2400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</a:t>
            </a:r>
            <a:r>
              <a:rPr lang="de-AT" sz="2400" dirty="0" err="1"/>
              <a:t>patients</a:t>
            </a:r>
            <a:r>
              <a:rPr lang="de-AT" sz="2400" dirty="0"/>
              <a:t> </a:t>
            </a:r>
            <a:r>
              <a:rPr lang="de-AT" sz="2400" dirty="0" err="1"/>
              <a:t>selected</a:t>
            </a:r>
            <a:r>
              <a:rPr lang="de-AT" sz="2400" dirty="0"/>
              <a:t>:                                                                 •	</a:t>
            </a:r>
            <a:r>
              <a:rPr lang="de-AT" sz="2400" dirty="0" err="1"/>
              <a:t>interdisciplinary</a:t>
            </a:r>
            <a:r>
              <a:rPr lang="de-AT" sz="2400" dirty="0"/>
              <a:t> (</a:t>
            </a:r>
            <a:r>
              <a:rPr lang="de-AT" sz="2400" dirty="0" err="1"/>
              <a:t>cardiologist</a:t>
            </a:r>
            <a:r>
              <a:rPr lang="de-AT" sz="2400" dirty="0"/>
              <a:t>, </a:t>
            </a:r>
            <a:r>
              <a:rPr lang="de-AT" sz="2400" dirty="0" err="1"/>
              <a:t>neurologist</a:t>
            </a:r>
            <a:r>
              <a:rPr lang="de-AT" sz="2400" dirty="0"/>
              <a:t>) 	</a:t>
            </a:r>
            <a:r>
              <a:rPr lang="de-AT" sz="2400" dirty="0" err="1"/>
              <a:t>for</a:t>
            </a:r>
            <a:r>
              <a:rPr lang="de-AT" sz="2400" dirty="0"/>
              <a:t> PFO </a:t>
            </a:r>
            <a:r>
              <a:rPr lang="de-AT" sz="2400" dirty="0" err="1"/>
              <a:t>closure</a:t>
            </a:r>
            <a:r>
              <a:rPr lang="de-AT" sz="2400" dirty="0"/>
              <a:t> </a:t>
            </a:r>
          </a:p>
          <a:p>
            <a:pPr>
              <a:tabLst>
                <a:tab pos="357188" algn="l"/>
              </a:tabLst>
            </a:pPr>
            <a:r>
              <a:rPr lang="de-AT" sz="2400" dirty="0"/>
              <a:t>•	</a:t>
            </a:r>
            <a:r>
              <a:rPr lang="de-AT" sz="2400" dirty="0" err="1"/>
              <a:t>during</a:t>
            </a:r>
            <a:r>
              <a:rPr lang="de-AT" sz="2400" dirty="0"/>
              <a:t> </a:t>
            </a:r>
            <a:r>
              <a:rPr lang="de-AT" sz="2400" dirty="0" err="1"/>
              <a:t>monthly</a:t>
            </a:r>
            <a:r>
              <a:rPr lang="de-AT" sz="2400" dirty="0"/>
              <a:t> </a:t>
            </a:r>
            <a:r>
              <a:rPr lang="de-AT" sz="2400" dirty="0" err="1"/>
              <a:t>performed</a:t>
            </a:r>
            <a:r>
              <a:rPr lang="de-AT" sz="2400" dirty="0"/>
              <a:t> PFO 	</a:t>
            </a:r>
            <a:r>
              <a:rPr lang="de-AT" sz="2400" dirty="0" err="1"/>
              <a:t>conferences</a:t>
            </a:r>
            <a:endParaRPr lang="de-AT" sz="2400" dirty="0"/>
          </a:p>
          <a:p>
            <a:endParaRPr lang="de-AT" sz="2400" dirty="0"/>
          </a:p>
          <a:p>
            <a:pPr>
              <a:tabLst>
                <a:tab pos="357188" algn="l"/>
              </a:tabLst>
            </a:pPr>
            <a:r>
              <a:rPr lang="de-AT" sz="2400" dirty="0"/>
              <a:t>•	</a:t>
            </a:r>
            <a:r>
              <a:rPr lang="de-AT" sz="2400" dirty="0" err="1"/>
              <a:t>established</a:t>
            </a:r>
            <a:r>
              <a:rPr lang="de-AT" sz="2400" dirty="0"/>
              <a:t> in 2002</a:t>
            </a:r>
          </a:p>
          <a:p>
            <a:pPr>
              <a:tabLst>
                <a:tab pos="357188" algn="l"/>
              </a:tabLst>
            </a:pPr>
            <a:r>
              <a:rPr lang="de-AT" sz="2400" dirty="0"/>
              <a:t>• 	n = 696 (</a:t>
            </a:r>
            <a:r>
              <a:rPr lang="de-AT" sz="2400" dirty="0" err="1"/>
              <a:t>as</a:t>
            </a:r>
            <a:r>
              <a:rPr lang="de-AT" sz="2400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Sept. 23rd, 2021), </a:t>
            </a:r>
            <a:r>
              <a:rPr lang="de-AT" sz="2400" dirty="0" err="1"/>
              <a:t>ongoing</a:t>
            </a:r>
            <a:endParaRPr lang="de-AT" sz="2400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BF673877-3001-42C5-98E5-D79ADFF7ADC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178" y="6361852"/>
            <a:ext cx="1728813" cy="385788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841CDFDF-8B36-496B-8845-4CD0B1B75EC5}"/>
              </a:ext>
            </a:extLst>
          </p:cNvPr>
          <p:cNvSpPr txBox="1"/>
          <p:nvPr/>
        </p:nvSpPr>
        <p:spPr>
          <a:xfrm>
            <a:off x="10840137" y="6423941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Horner</a:t>
            </a:r>
            <a:endParaRPr lang="de-AT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52B5D69-89BE-41A1-9C8E-2A7BF93EF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2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6"/>
    </mc:Choice>
    <mc:Fallback xmlns="">
      <p:transition spd="slow" advTm="33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804F023-AD7A-48C1-AE5D-5FAD68724F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59" y="2405126"/>
            <a:ext cx="5928731" cy="38578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6668CBD-312F-4844-AA64-6653C9AF496F}"/>
              </a:ext>
            </a:extLst>
          </p:cNvPr>
          <p:cNvSpPr txBox="1"/>
          <p:nvPr/>
        </p:nvSpPr>
        <p:spPr>
          <a:xfrm>
            <a:off x="2180944" y="1983804"/>
            <a:ext cx="1943584" cy="46166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2400" dirty="0" err="1">
                <a:solidFill>
                  <a:schemeClr val="bg1"/>
                </a:solidFill>
              </a:rPr>
              <a:t>CardioTwitter</a:t>
            </a:r>
            <a:endParaRPr lang="de-AT" sz="2400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DC5C4CC-EDB7-4246-BEAD-144D3003DFE3}"/>
              </a:ext>
            </a:extLst>
          </p:cNvPr>
          <p:cNvSpPr txBox="1"/>
          <p:nvPr/>
        </p:nvSpPr>
        <p:spPr>
          <a:xfrm>
            <a:off x="3388979" y="2413092"/>
            <a:ext cx="2590936" cy="66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Interventional </a:t>
            </a:r>
            <a:r>
              <a:rPr lang="de-AT" dirty="0" err="1"/>
              <a:t>Cardiologist</a:t>
            </a:r>
            <a:endParaRPr lang="de-AT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72731B4-CD4E-4C89-B9B4-063FFFAF64CA}"/>
              </a:ext>
            </a:extLst>
          </p:cNvPr>
          <p:cNvSpPr txBox="1"/>
          <p:nvPr/>
        </p:nvSpPr>
        <p:spPr>
          <a:xfrm>
            <a:off x="1848490" y="121300"/>
            <a:ext cx="849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Segoe Print" panose="02000600000000000000" pitchFamily="2" charset="0"/>
              </a:rPr>
              <a:t>The </a:t>
            </a:r>
            <a:r>
              <a:rPr lang="de-AT" sz="2400" dirty="0" err="1">
                <a:latin typeface="Segoe Print" panose="02000600000000000000" pitchFamily="2" charset="0"/>
              </a:rPr>
              <a:t>Role</a:t>
            </a:r>
            <a:r>
              <a:rPr lang="de-AT" sz="2400" dirty="0">
                <a:latin typeface="Segoe Print" panose="02000600000000000000" pitchFamily="2" charset="0"/>
              </a:rPr>
              <a:t> </a:t>
            </a:r>
            <a:r>
              <a:rPr lang="de-AT" sz="2400" dirty="0" err="1">
                <a:latin typeface="Segoe Print" panose="02000600000000000000" pitchFamily="2" charset="0"/>
              </a:rPr>
              <a:t>of</a:t>
            </a:r>
            <a:r>
              <a:rPr lang="de-AT" sz="2400" dirty="0">
                <a:latin typeface="Segoe Print" panose="02000600000000000000" pitchFamily="2" charset="0"/>
              </a:rPr>
              <a:t> TCD in PFO Diagnosis and Management</a:t>
            </a:r>
          </a:p>
        </p:txBody>
      </p:sp>
      <p:sp>
        <p:nvSpPr>
          <p:cNvPr id="20" name="Pfeil: nach rechts 6">
            <a:extLst>
              <a:ext uri="{FF2B5EF4-FFF2-40B4-BE49-F238E27FC236}">
                <a16:creationId xmlns:a16="http://schemas.microsoft.com/office/drawing/2014/main" id="{B06D307D-FDBA-4089-939A-1E7A219CEC00}"/>
              </a:ext>
            </a:extLst>
          </p:cNvPr>
          <p:cNvSpPr/>
          <p:nvPr/>
        </p:nvSpPr>
        <p:spPr>
          <a:xfrm>
            <a:off x="4222644" y="4322801"/>
            <a:ext cx="395501" cy="237414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0000"/>
              </a:solidFill>
            </a:endParaRPr>
          </a:p>
        </p:txBody>
      </p:sp>
      <p:sp>
        <p:nvSpPr>
          <p:cNvPr id="21" name="Pfeil: nach rechts 6">
            <a:extLst>
              <a:ext uri="{FF2B5EF4-FFF2-40B4-BE49-F238E27FC236}">
                <a16:creationId xmlns:a16="http://schemas.microsoft.com/office/drawing/2014/main" id="{B06D307D-FDBA-4089-939A-1E7A219CEC00}"/>
              </a:ext>
            </a:extLst>
          </p:cNvPr>
          <p:cNvSpPr/>
          <p:nvPr/>
        </p:nvSpPr>
        <p:spPr>
          <a:xfrm>
            <a:off x="4222644" y="4719323"/>
            <a:ext cx="395501" cy="237414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0000"/>
              </a:solidFill>
            </a:endParaRPr>
          </a:p>
        </p:txBody>
      </p:sp>
      <p:sp>
        <p:nvSpPr>
          <p:cNvPr id="22" name="Pfeil: nach rechts 6">
            <a:extLst>
              <a:ext uri="{FF2B5EF4-FFF2-40B4-BE49-F238E27FC236}">
                <a16:creationId xmlns:a16="http://schemas.microsoft.com/office/drawing/2014/main" id="{B06D307D-FDBA-4089-939A-1E7A219CEC00}"/>
              </a:ext>
            </a:extLst>
          </p:cNvPr>
          <p:cNvSpPr/>
          <p:nvPr/>
        </p:nvSpPr>
        <p:spPr>
          <a:xfrm>
            <a:off x="4213230" y="5162638"/>
            <a:ext cx="395501" cy="237414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0000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178722" y="4257047"/>
            <a:ext cx="5892269" cy="20059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BAE1D32D-D65B-4D36-B654-F072E8400EF2}"/>
              </a:ext>
            </a:extLst>
          </p:cNvPr>
          <p:cNvSpPr txBox="1"/>
          <p:nvPr/>
        </p:nvSpPr>
        <p:spPr>
          <a:xfrm>
            <a:off x="6274460" y="3645914"/>
            <a:ext cx="5917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 err="1"/>
              <a:t>What</a:t>
            </a:r>
            <a:r>
              <a:rPr lang="de-AT" sz="2000" b="1" dirty="0"/>
              <a:t> </a:t>
            </a:r>
            <a:r>
              <a:rPr lang="de-AT" sz="2000" b="1" dirty="0" err="1"/>
              <a:t>kind</a:t>
            </a:r>
            <a:r>
              <a:rPr lang="de-AT" sz="2000" b="1" dirty="0"/>
              <a:t> </a:t>
            </a:r>
            <a:r>
              <a:rPr lang="de-AT" sz="2000" b="1" dirty="0" err="1"/>
              <a:t>of</a:t>
            </a:r>
            <a:r>
              <a:rPr lang="de-AT" sz="2000" b="1" dirty="0"/>
              <a:t> </a:t>
            </a:r>
            <a:r>
              <a:rPr lang="de-AT" sz="2000" b="1" dirty="0" err="1"/>
              <a:t>therapy</a:t>
            </a:r>
            <a:r>
              <a:rPr lang="de-AT" sz="2000" b="1" dirty="0"/>
              <a:t> </a:t>
            </a:r>
            <a:r>
              <a:rPr lang="de-AT" sz="2000" b="1" dirty="0" err="1"/>
              <a:t>would</a:t>
            </a:r>
            <a:r>
              <a:rPr lang="de-AT" sz="2000" b="1" dirty="0"/>
              <a:t> </a:t>
            </a:r>
            <a:r>
              <a:rPr lang="de-AT" sz="2000" b="1" dirty="0" err="1"/>
              <a:t>you</a:t>
            </a:r>
            <a:r>
              <a:rPr lang="de-AT" sz="2000" b="1" dirty="0"/>
              <a:t> </a:t>
            </a:r>
            <a:r>
              <a:rPr lang="de-AT" sz="2000" b="1" dirty="0" err="1"/>
              <a:t>choose</a:t>
            </a:r>
            <a:r>
              <a:rPr lang="de-AT" sz="2000" b="1" dirty="0"/>
              <a:t> </a:t>
            </a:r>
            <a:r>
              <a:rPr lang="de-AT" sz="2000" b="1" dirty="0" err="1"/>
              <a:t>for</a:t>
            </a:r>
            <a:r>
              <a:rPr lang="de-AT" sz="2000" b="1" dirty="0"/>
              <a:t> </a:t>
            </a:r>
            <a:r>
              <a:rPr lang="de-AT" sz="2000" b="1" dirty="0" err="1"/>
              <a:t>yourself</a:t>
            </a:r>
            <a:r>
              <a:rPr lang="de-AT" sz="2000" b="1" dirty="0"/>
              <a:t> ?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5F370E2-54C4-42F4-ACE9-BFB6153502E9}"/>
              </a:ext>
            </a:extLst>
          </p:cNvPr>
          <p:cNvSpPr txBox="1"/>
          <p:nvPr/>
        </p:nvSpPr>
        <p:spPr>
          <a:xfrm>
            <a:off x="6258572" y="4889848"/>
            <a:ext cx="1156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b="1" dirty="0"/>
              <a:t>CLOSURE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9392478-0A85-4B4D-8B97-3ADF9992536A}"/>
              </a:ext>
            </a:extLst>
          </p:cNvPr>
          <p:cNvSpPr txBox="1"/>
          <p:nvPr/>
        </p:nvSpPr>
        <p:spPr>
          <a:xfrm>
            <a:off x="6272459" y="5283954"/>
            <a:ext cx="642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b="1" dirty="0"/>
              <a:t>OAC</a:t>
            </a:r>
          </a:p>
        </p:txBody>
      </p:sp>
      <p:sp>
        <p:nvSpPr>
          <p:cNvPr id="27" name="Pfeil: nach rechts 6">
            <a:extLst>
              <a:ext uri="{FF2B5EF4-FFF2-40B4-BE49-F238E27FC236}">
                <a16:creationId xmlns:a16="http://schemas.microsoft.com/office/drawing/2014/main" id="{B06D307D-FDBA-4089-939A-1E7A219CEC00}"/>
              </a:ext>
            </a:extLst>
          </p:cNvPr>
          <p:cNvSpPr/>
          <p:nvPr/>
        </p:nvSpPr>
        <p:spPr>
          <a:xfrm>
            <a:off x="10124410" y="4991471"/>
            <a:ext cx="407506" cy="230833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0000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6C722C5-3AF6-4261-A913-C39BCCF97FBD}"/>
              </a:ext>
            </a:extLst>
          </p:cNvPr>
          <p:cNvSpPr txBox="1"/>
          <p:nvPr/>
        </p:nvSpPr>
        <p:spPr>
          <a:xfrm>
            <a:off x="11358224" y="4889848"/>
            <a:ext cx="62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b="1" dirty="0"/>
              <a:t>72%</a:t>
            </a:r>
          </a:p>
        </p:txBody>
      </p:sp>
      <p:sp>
        <p:nvSpPr>
          <p:cNvPr id="29" name="Pfeil: nach rechts 12">
            <a:extLst>
              <a:ext uri="{FF2B5EF4-FFF2-40B4-BE49-F238E27FC236}">
                <a16:creationId xmlns:a16="http://schemas.microsoft.com/office/drawing/2014/main" id="{77D0C2C3-B173-460C-81E5-C1EDEB77D3E7}"/>
              </a:ext>
            </a:extLst>
          </p:cNvPr>
          <p:cNvSpPr/>
          <p:nvPr/>
        </p:nvSpPr>
        <p:spPr>
          <a:xfrm>
            <a:off x="10117786" y="5405457"/>
            <a:ext cx="407506" cy="230833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0000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207059D3-01F3-4DDD-AC14-9E4C40336EDA}"/>
              </a:ext>
            </a:extLst>
          </p:cNvPr>
          <p:cNvSpPr txBox="1"/>
          <p:nvPr/>
        </p:nvSpPr>
        <p:spPr>
          <a:xfrm>
            <a:off x="11351600" y="5293888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b="1" dirty="0"/>
              <a:t>20%</a:t>
            </a:r>
          </a:p>
        </p:txBody>
      </p:sp>
      <p:sp>
        <p:nvSpPr>
          <p:cNvPr id="31" name="Pfeil: nach rechts 14">
            <a:extLst>
              <a:ext uri="{FF2B5EF4-FFF2-40B4-BE49-F238E27FC236}">
                <a16:creationId xmlns:a16="http://schemas.microsoft.com/office/drawing/2014/main" id="{0A96DC5C-AB2A-463C-8965-5F39DD8BA6F9}"/>
              </a:ext>
            </a:extLst>
          </p:cNvPr>
          <p:cNvSpPr/>
          <p:nvPr/>
        </p:nvSpPr>
        <p:spPr>
          <a:xfrm>
            <a:off x="10105192" y="5795634"/>
            <a:ext cx="407506" cy="230833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rgbClr val="FF0000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E01584C3-00EA-4120-B8B2-BC51DF88E686}"/>
              </a:ext>
            </a:extLst>
          </p:cNvPr>
          <p:cNvSpPr txBox="1"/>
          <p:nvPr/>
        </p:nvSpPr>
        <p:spPr>
          <a:xfrm>
            <a:off x="11455953" y="5693998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b="1" dirty="0"/>
              <a:t>9%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77CBE36-4DCB-4232-9C89-2C4189287E41}"/>
              </a:ext>
            </a:extLst>
          </p:cNvPr>
          <p:cNvSpPr txBox="1"/>
          <p:nvPr/>
        </p:nvSpPr>
        <p:spPr>
          <a:xfrm>
            <a:off x="6258572" y="5678060"/>
            <a:ext cx="1547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b="1" dirty="0" err="1"/>
              <a:t>Antiplatelets</a:t>
            </a:r>
            <a:endParaRPr lang="de-AT" sz="2000" b="1" dirty="0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31167423-E2A8-4662-BB88-3D6935AF1D0E}"/>
              </a:ext>
            </a:extLst>
          </p:cNvPr>
          <p:cNvSpPr/>
          <p:nvPr/>
        </p:nvSpPr>
        <p:spPr>
          <a:xfrm>
            <a:off x="6258572" y="4360068"/>
            <a:ext cx="2326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1600" dirty="0"/>
              <a:t>28. Sept. 2017   200 </a:t>
            </a:r>
            <a:r>
              <a:rPr lang="de-AT" sz="1600" dirty="0" err="1"/>
              <a:t>votes</a:t>
            </a:r>
            <a:endParaRPr lang="de-AT" sz="1600" dirty="0"/>
          </a:p>
        </p:txBody>
      </p:sp>
      <p:sp>
        <p:nvSpPr>
          <p:cNvPr id="35" name="Rechteck 34"/>
          <p:cNvSpPr/>
          <p:nvPr/>
        </p:nvSpPr>
        <p:spPr>
          <a:xfrm>
            <a:off x="5471176" y="5094136"/>
            <a:ext cx="547651" cy="36840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178" y="6413178"/>
            <a:ext cx="1728813" cy="385788"/>
          </a:xfrm>
          <a:prstGeom prst="rect">
            <a:avLst/>
          </a:prstGeom>
        </p:spPr>
      </p:pic>
      <p:sp>
        <p:nvSpPr>
          <p:cNvPr id="47" name="Textfeld 46"/>
          <p:cNvSpPr txBox="1"/>
          <p:nvPr/>
        </p:nvSpPr>
        <p:spPr>
          <a:xfrm>
            <a:off x="10840137" y="6475267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Horner</a:t>
            </a:r>
            <a:endParaRPr lang="de-AT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1721798" y="691489"/>
            <a:ext cx="847278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000" dirty="0"/>
              <a:t>Management </a:t>
            </a:r>
            <a:r>
              <a:rPr lang="de-AT" sz="2000" dirty="0" err="1"/>
              <a:t>of</a:t>
            </a:r>
            <a:r>
              <a:rPr lang="de-AT" sz="2000" dirty="0"/>
              <a:t> Patent </a:t>
            </a:r>
            <a:r>
              <a:rPr lang="de-AT" sz="2000" dirty="0" err="1"/>
              <a:t>Foramen</a:t>
            </a:r>
            <a:r>
              <a:rPr lang="de-AT" sz="2000" dirty="0"/>
              <a:t> Ovale in ESUS </a:t>
            </a:r>
            <a:r>
              <a:rPr lang="de-AT" sz="2000" dirty="0" err="1"/>
              <a:t>Patients</a:t>
            </a:r>
            <a:r>
              <a:rPr lang="de-AT" sz="2000" dirty="0"/>
              <a:t>. Update 2021</a:t>
            </a:r>
            <a:endParaRPr lang="de-AT" sz="2000" b="1" dirty="0"/>
          </a:p>
          <a:p>
            <a:r>
              <a:rPr lang="de-AT" sz="2000" b="1" dirty="0"/>
              <a:t>                              </a:t>
            </a:r>
            <a:r>
              <a:rPr lang="de-AT" sz="2800" b="1" dirty="0"/>
              <a:t># </a:t>
            </a:r>
            <a:r>
              <a:rPr lang="de-AT" sz="2400" b="1" dirty="0"/>
              <a:t>Guidelines </a:t>
            </a:r>
            <a:r>
              <a:rPr lang="de-AT" sz="2400" b="1" dirty="0" err="1"/>
              <a:t>and</a:t>
            </a:r>
            <a:r>
              <a:rPr lang="de-AT" sz="2400" b="1" dirty="0"/>
              <a:t> </a:t>
            </a:r>
            <a:r>
              <a:rPr lang="de-AT" sz="2400" b="1" dirty="0" err="1"/>
              <a:t>the</a:t>
            </a:r>
            <a:r>
              <a:rPr lang="de-AT" sz="2400" b="1" dirty="0"/>
              <a:t> Real World ? </a:t>
            </a:r>
          </a:p>
        </p:txBody>
      </p:sp>
      <p:sp>
        <p:nvSpPr>
          <p:cNvPr id="49" name="Rechteck 48"/>
          <p:cNvSpPr/>
          <p:nvPr/>
        </p:nvSpPr>
        <p:spPr>
          <a:xfrm>
            <a:off x="11343909" y="4911784"/>
            <a:ext cx="614105" cy="36840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6" name="Picture 2" descr="C:\Users\HornerS\Desktop\gif  Anatomical Open Heart Alpha 5x5.gif">
            <a:extLst>
              <a:ext uri="{FF2B5EF4-FFF2-40B4-BE49-F238E27FC236}">
                <a16:creationId xmlns:a16="http://schemas.microsoft.com/office/drawing/2014/main" id="{439E1AA4-8BDE-49CF-98CC-47849C26B2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7710" y="668424"/>
            <a:ext cx="2465850" cy="29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6657AA-2F26-448A-BF4E-93CFA1F7D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2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16"/>
    </mc:Choice>
    <mc:Fallback xmlns="">
      <p:transition spd="slow" advTm="55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331" x="5524500" y="4197350"/>
          <p14:tracePt t="35399" x="5524500" y="4222750"/>
          <p14:tracePt t="35414" x="5511800" y="4241800"/>
          <p14:tracePt t="35434" x="5505450" y="4254500"/>
          <p14:tracePt t="35447" x="5505450" y="4267200"/>
          <p14:tracePt t="35466" x="5492750" y="4286250"/>
          <p14:tracePt t="35480" x="5492750" y="4292600"/>
          <p14:tracePt t="35499" x="5480050" y="4311650"/>
          <p14:tracePt t="35522" x="5467350" y="4330700"/>
          <p14:tracePt t="35530" x="5467350" y="4343400"/>
          <p14:tracePt t="35564" x="5467350" y="4368800"/>
          <p14:tracePt t="35589" x="5467350" y="4400550"/>
          <p14:tracePt t="35605" x="5467350" y="4406900"/>
          <p14:tracePt t="35614" x="5467350" y="4419600"/>
          <p14:tracePt t="35630" x="5467350" y="4457700"/>
          <p14:tracePt t="35655" x="5467350" y="4495800"/>
          <p14:tracePt t="35672" x="5467350" y="4521200"/>
          <p14:tracePt t="35680" x="5473700" y="4527550"/>
          <p14:tracePt t="35700" x="5480050" y="4533900"/>
          <p14:tracePt t="35714" x="5486400" y="4546600"/>
          <p14:tracePt t="35734" x="5492750" y="4559300"/>
          <p14:tracePt t="35747" x="5499100" y="4559300"/>
          <p14:tracePt t="35766" x="5499100" y="4565650"/>
          <p14:tracePt t="35780" x="5518150" y="4572000"/>
          <p14:tracePt t="35800" x="5549900" y="4597400"/>
          <p14:tracePt t="35822" x="5600700" y="4616450"/>
          <p14:tracePt t="35850" x="5632450" y="4629150"/>
          <p14:tracePt t="35863" x="5651500" y="4635500"/>
          <p14:tracePt t="35884" x="5676900" y="4641850"/>
          <p14:tracePt t="35897" x="5683250" y="4641850"/>
          <p14:tracePt t="35916" x="5695950" y="4654550"/>
          <p14:tracePt t="35950" x="5727700" y="4654550"/>
          <p14:tracePt t="35980" x="5746750" y="4654550"/>
          <p14:tracePt t="36005" x="5772150" y="4654550"/>
          <p14:tracePt t="36013" x="5778500" y="4654550"/>
          <p14:tracePt t="36038" x="5816600" y="4654550"/>
          <p14:tracePt t="36055" x="5842000" y="4654550"/>
          <p14:tracePt t="36063" x="5848350" y="4654550"/>
          <p14:tracePt t="36080" x="5861050" y="4654550"/>
          <p14:tracePt t="36102" x="5873750" y="4654550"/>
          <p14:tracePt t="36103" x="5880100" y="4654550"/>
          <p14:tracePt t="36124" x="5899150" y="4648200"/>
          <p14:tracePt t="36130" x="5911850" y="4629150"/>
          <p14:tracePt t="36150" x="5943600" y="4610100"/>
          <p14:tracePt t="36163" x="5949950" y="4610100"/>
          <p14:tracePt t="36182" x="5988050" y="4584700"/>
          <p14:tracePt t="36197" x="6000750" y="4572000"/>
          <p14:tracePt t="36217" x="6013450" y="4546600"/>
          <p14:tracePt t="36231" x="6019800" y="4533900"/>
          <p14:tracePt t="36250" x="6026150" y="4514850"/>
          <p14:tracePt t="36272" x="6026150" y="4476750"/>
          <p14:tracePt t="36280" x="6026150" y="4470400"/>
          <p14:tracePt t="36304" x="6038850" y="4438650"/>
          <p14:tracePt t="36313" x="6038850" y="4432300"/>
          <p14:tracePt t="36333" x="6045200" y="4400550"/>
          <p14:tracePt t="36347" x="6051550" y="4375150"/>
          <p14:tracePt t="36367" x="6057900" y="4337050"/>
          <p14:tracePt t="36381" x="6057900" y="4324350"/>
          <p14:tracePt t="36399" x="6057900" y="4311650"/>
          <p14:tracePt t="36421" x="6057900" y="4298950"/>
          <p14:tracePt t="36430" x="6057900" y="4292600"/>
          <p14:tracePt t="36454" x="6057900" y="4267200"/>
          <p14:tracePt t="36515" x="6057900" y="4254500"/>
          <p14:tracePt t="36531" x="6057900" y="4248150"/>
          <p14:tracePt t="36554" x="6051550" y="4235450"/>
          <p14:tracePt t="36571" x="6038850" y="4235450"/>
          <p14:tracePt t="36580" x="6038850" y="4229100"/>
          <p14:tracePt t="36604" x="6038850" y="4222750"/>
          <p14:tracePt t="36632" x="6019800" y="4210050"/>
          <p14:tracePt t="36646" x="6019800" y="4203700"/>
          <p14:tracePt t="36666" x="5994400" y="4197350"/>
          <p14:tracePt t="36680" x="5975350" y="4184650"/>
          <p14:tracePt t="36700" x="5943600" y="4165600"/>
          <p14:tracePt t="36721" x="5892800" y="4152900"/>
          <p14:tracePt t="36729" x="5873750" y="4146550"/>
          <p14:tracePt t="36750" x="5842000" y="4133850"/>
          <p14:tracePt t="36763" x="5822950" y="4133850"/>
          <p14:tracePt t="36782" x="5810250" y="4133850"/>
          <p14:tracePt t="36946" x="0" y="0"/>
        </p14:tracePtLst>
        <p14:tracePtLst>
          <p14:tracePt t="38647" x="5848350" y="5137150"/>
          <p14:tracePt t="38797" x="5835650" y="5130800"/>
          <p14:tracePt t="38811" x="5803900" y="5124450"/>
          <p14:tracePt t="38831" x="5721350" y="5105400"/>
          <p14:tracePt t="38853" x="5676900" y="5099050"/>
          <p14:tracePt t="38861" x="5651500" y="5099050"/>
          <p14:tracePt t="38881" x="5607050" y="5099050"/>
          <p14:tracePt t="38894" x="5588000" y="5099050"/>
          <p14:tracePt t="38919" x="5556250" y="5099050"/>
          <p14:tracePt t="38928" x="5543550" y="5099050"/>
          <p14:tracePt t="38953" x="5518150" y="5105400"/>
          <p14:tracePt t="38969" x="5499100" y="5105400"/>
          <p14:tracePt t="38978" x="5492750" y="5111750"/>
          <p14:tracePt t="38994" x="5480050" y="5118100"/>
          <p14:tracePt t="39015" x="5461000" y="5130800"/>
          <p14:tracePt t="39036" x="5448300" y="5143500"/>
          <p14:tracePt t="39045" x="5441950" y="5149850"/>
          <p14:tracePt t="39065" x="5422900" y="5156200"/>
          <p14:tracePt t="39078" x="5416550" y="5156200"/>
          <p14:tracePt t="39078" x="5410200" y="5162550"/>
          <p14:tracePt t="39098" x="5403850" y="5175250"/>
          <p14:tracePt t="39111" x="5397500" y="5187950"/>
          <p14:tracePt t="39131" x="5391150" y="5194300"/>
          <p14:tracePt t="39144" x="5384800" y="5207000"/>
          <p14:tracePt t="39164" x="5378450" y="5232400"/>
          <p14:tracePt t="39186" x="5378450" y="5270500"/>
          <p14:tracePt t="39194" x="5378450" y="5283200"/>
          <p14:tracePt t="39219" x="5378450" y="5321300"/>
          <p14:tracePt t="39227" x="5378450" y="5334000"/>
          <p14:tracePt t="39252" x="5378450" y="5365750"/>
          <p14:tracePt t="39269" x="5384800" y="5384800"/>
          <p14:tracePt t="39278" x="5384800" y="5391150"/>
          <p14:tracePt t="39294" x="5403850" y="5422900"/>
          <p14:tracePt t="39314" x="5410200" y="5441950"/>
          <p14:tracePt t="39335" x="5429250" y="5461000"/>
          <p14:tracePt t="39344" x="5429250" y="5467350"/>
          <p14:tracePt t="39364" x="5441950" y="5480050"/>
          <p14:tracePt t="39377" x="5448300" y="5492750"/>
          <p14:tracePt t="39398" x="5461000" y="5499100"/>
          <p14:tracePt t="39411" x="5473700" y="5511800"/>
          <p14:tracePt t="39431" x="5492750" y="5530850"/>
          <p14:tracePt t="39444" x="5499100" y="5537200"/>
          <p14:tracePt t="39464" x="5530850" y="5549900"/>
          <p14:tracePt t="39486" x="5549900" y="5549900"/>
          <p14:tracePt t="39494" x="5562600" y="5556250"/>
          <p14:tracePt t="39514" x="5575300" y="5556250"/>
          <p14:tracePt t="39527" x="5588000" y="5556250"/>
          <p14:tracePt t="39552" x="5600700" y="5556250"/>
          <p14:tracePt t="39568" x="5613400" y="5556250"/>
          <p14:tracePt t="39577" x="5626100" y="5556250"/>
          <p14:tracePt t="39594" x="5638800" y="5556250"/>
          <p14:tracePt t="39619" x="5657850" y="5556250"/>
          <p14:tracePt t="39635" x="5676900" y="5543550"/>
          <p14:tracePt t="39644" x="5683250" y="5537200"/>
          <p14:tracePt t="39664" x="5708650" y="5524500"/>
          <p14:tracePt t="39678" x="5715000" y="5518150"/>
          <p14:tracePt t="39679" x="5715000" y="5511800"/>
          <p14:tracePt t="39702" x="5727700" y="5492750"/>
          <p14:tracePt t="39711" x="5734050" y="5480050"/>
          <p14:tracePt t="39731" x="5740400" y="5467350"/>
          <p14:tracePt t="39744" x="5753100" y="5454650"/>
          <p14:tracePt t="39764" x="5765800" y="5435600"/>
          <p14:tracePt t="39786" x="5772150" y="5429250"/>
          <p14:tracePt t="39794" x="5772150" y="5422900"/>
          <p14:tracePt t="39813" x="5772150" y="5416550"/>
          <p14:tracePt t="39827" x="5772150" y="5410200"/>
          <p14:tracePt t="39849" x="5778500" y="5403850"/>
          <p14:tracePt t="39995" x="0" y="0"/>
        </p14:tracePtLst>
        <p14:tracePtLst>
          <p14:tracePt t="43909" x="7493000" y="3727450"/>
          <p14:tracePt t="43992" x="7480300" y="3721100"/>
          <p14:tracePt t="44007" x="7467600" y="3714750"/>
          <p14:tracePt t="44027" x="7454900" y="3714750"/>
          <p14:tracePt t="44040" x="7429500" y="3714750"/>
          <p14:tracePt t="44065" x="7385050" y="3714750"/>
          <p14:tracePt t="44082" x="7353300" y="3721100"/>
          <p14:tracePt t="44090" x="7340600" y="3721100"/>
          <p14:tracePt t="44109" x="7315200" y="3727450"/>
          <p14:tracePt t="44123" x="7302500" y="3740150"/>
          <p14:tracePt t="44144" x="7283450" y="3752850"/>
          <p14:tracePt t="44157" x="7283450" y="3759200"/>
          <p14:tracePt t="44176" x="7270750" y="3759200"/>
          <p14:tracePt t="44190" x="7258050" y="3759200"/>
          <p14:tracePt t="44215" x="7239000" y="3778250"/>
          <p14:tracePt t="44231" x="7232650" y="3803650"/>
          <p14:tracePt t="44240" x="7226300" y="3816350"/>
          <p14:tracePt t="44260" x="7219950" y="3835400"/>
          <p14:tracePt t="44273" x="7219950" y="3854450"/>
          <p14:tracePt t="44292" x="7219950" y="3867150"/>
          <p14:tracePt t="44307" x="7219950" y="3892550"/>
          <p14:tracePt t="44331" x="7219950" y="3930650"/>
          <p14:tracePt t="44345" x="7219950" y="3949700"/>
          <p14:tracePt t="44373" x="7219950" y="3962400"/>
          <p14:tracePt t="44400" x="7219950" y="3987800"/>
          <p14:tracePt t="44415" x="7219950" y="3994150"/>
          <p14:tracePt t="44423" x="7219950" y="4006850"/>
          <p14:tracePt t="44448" x="7245350" y="4032250"/>
          <p14:tracePt t="44456" x="7251700" y="4038600"/>
          <p14:tracePt t="44477" x="7264400" y="4064000"/>
          <p14:tracePt t="44490" x="7289800" y="4083050"/>
          <p14:tracePt t="44510" x="7334250" y="4102100"/>
          <p14:tracePt t="44531" x="7378700" y="4114800"/>
          <p14:tracePt t="44540" x="7397750" y="4114800"/>
          <p14:tracePt t="44559" x="7442200" y="4121150"/>
          <p14:tracePt t="44573" x="7467600" y="4127500"/>
          <p14:tracePt t="44593" x="7524750" y="4127500"/>
          <p14:tracePt t="44607" x="7575550" y="4127500"/>
          <p14:tracePt t="44631" x="7639050" y="4127500"/>
          <p14:tracePt t="44648" x="7677150" y="4127500"/>
          <p14:tracePt t="44656" x="7696200" y="4127500"/>
          <p14:tracePt t="44673" x="7740650" y="4127500"/>
          <p14:tracePt t="44698" x="7785100" y="4127500"/>
          <p14:tracePt t="44714" x="7816850" y="4127500"/>
          <p14:tracePt t="44723" x="7829550" y="4127500"/>
          <p14:tracePt t="44748" x="7874000" y="4127500"/>
          <p14:tracePt t="44756" x="7886700" y="4127500"/>
          <p14:tracePt t="44781" x="7931150" y="4127500"/>
          <p14:tracePt t="44783" x="7943850" y="4121150"/>
          <p14:tracePt t="44794" x="7956550" y="4121150"/>
          <p14:tracePt t="44806" x="7981950" y="4121150"/>
          <p14:tracePt t="44823" x="8007350" y="4121150"/>
          <p14:tracePt t="44848" x="8064500" y="4121150"/>
          <p14:tracePt t="44865" x="8108950" y="4121150"/>
          <p14:tracePt t="44873" x="8134350" y="4121150"/>
          <p14:tracePt t="44898" x="8204200" y="4108450"/>
          <p14:tracePt t="44906" x="8223250" y="4108450"/>
          <p14:tracePt t="44926" x="8248650" y="4102100"/>
          <p14:tracePt t="44927" x="8261350" y="4095750"/>
          <p14:tracePt t="44940" x="8274050" y="4095750"/>
          <p14:tracePt t="44959" x="8312150" y="4083050"/>
          <p14:tracePt t="44981" x="8324850" y="4083050"/>
          <p14:tracePt t="44989" x="8337550" y="4076700"/>
          <p14:tracePt t="45010" x="8369300" y="4064000"/>
          <p14:tracePt t="45023" x="8375650" y="4057650"/>
          <p14:tracePt t="45043" x="8382000" y="4057650"/>
          <p14:tracePt t="45056" x="8394700" y="4057650"/>
          <p14:tracePt t="45081" x="8401050" y="4051300"/>
          <p14:tracePt t="45094" x="8407400" y="4051300"/>
          <p14:tracePt t="45106" x="8413750" y="4051300"/>
          <p14:tracePt t="45122" x="8420100" y="4051300"/>
          <p14:tracePt t="45374" x="0" y="0"/>
        </p14:tracePtLst>
        <p14:tracePtLst>
          <p14:tracePt t="50768" x="11449050" y="4876800"/>
          <p14:tracePt t="50809" x="11442700" y="4895850"/>
          <p14:tracePt t="50818" x="11436350" y="4902200"/>
          <p14:tracePt t="50838" x="11430000" y="4908550"/>
          <p14:tracePt t="50852" x="11423650" y="4914900"/>
          <p14:tracePt t="50872" x="11404600" y="4940300"/>
          <p14:tracePt t="50885" x="11398250" y="4946650"/>
          <p14:tracePt t="50905" x="11385550" y="4965700"/>
          <p14:tracePt t="50918" x="11372850" y="4991100"/>
          <p14:tracePt t="50938" x="11372850" y="5016500"/>
          <p14:tracePt t="50955" x="11372850" y="5041900"/>
          <p14:tracePt t="50968" x="11372850" y="5067300"/>
          <p14:tracePt t="50993" x="11366500" y="5092700"/>
          <p14:tracePt t="51001" x="11366500" y="5099050"/>
          <p14:tracePt t="51021" x="11366500" y="5111750"/>
          <p14:tracePt t="51034" x="11366500" y="5130800"/>
          <p14:tracePt t="51059" x="11366500" y="5149850"/>
          <p14:tracePt t="51076" x="11366500" y="5162550"/>
          <p14:tracePt t="51084" x="11366500" y="5168900"/>
          <p14:tracePt t="51101" x="11366500" y="5181600"/>
          <p14:tracePt t="51123" x="11366500" y="5200650"/>
          <p14:tracePt t="51145" x="11366500" y="5219700"/>
          <p14:tracePt t="51170" x="11366500" y="5226050"/>
          <p14:tracePt t="51184" x="11366500" y="5238750"/>
          <p14:tracePt t="51209" x="11379200" y="5257800"/>
          <p14:tracePt t="51226" x="11379200" y="5264150"/>
          <p14:tracePt t="51234" x="11379200" y="5270500"/>
          <p14:tracePt t="51251" x="11391900" y="5270500"/>
          <p14:tracePt t="51276" x="11391900" y="5276850"/>
          <p14:tracePt t="51288" x="11398250" y="5283200"/>
          <p14:tracePt t="51301" x="11398250" y="5289550"/>
          <p14:tracePt t="51320" x="11398250" y="5302250"/>
          <p14:tracePt t="51334" x="11410950" y="5314950"/>
          <p14:tracePt t="51367" x="11417300" y="5321300"/>
          <p14:tracePt t="51388" x="11423650" y="5327650"/>
          <p14:tracePt t="51401" x="11436350" y="5334000"/>
          <p14:tracePt t="51442" x="11449050" y="5353050"/>
          <p14:tracePt t="51450" x="11455400" y="5359400"/>
          <p14:tracePt t="51471" x="11468100" y="5359400"/>
          <p14:tracePt t="51484" x="11474450" y="5359400"/>
          <p14:tracePt t="51509" x="11493500" y="5365750"/>
          <p14:tracePt t="51525" x="11518900" y="5372100"/>
          <p14:tracePt t="51526" x="11531600" y="5384800"/>
          <p14:tracePt t="51551" x="11563350" y="5391150"/>
          <p14:tracePt t="51572" x="11582400" y="5391150"/>
          <p14:tracePt t="51588" x="11601450" y="5391150"/>
          <p14:tracePt t="51601" x="11626850" y="5391150"/>
          <p14:tracePt t="51626" x="11664950" y="5391150"/>
          <p14:tracePt t="51634" x="11684000" y="5391150"/>
          <p14:tracePt t="51659" x="11728450" y="5391150"/>
          <p14:tracePt t="51675" x="11747500" y="5391150"/>
          <p14:tracePt t="51684" x="11753850" y="5391150"/>
          <p14:tracePt t="51700" x="11766550" y="5391150"/>
          <p14:tracePt t="51725" x="11785600" y="5391150"/>
          <p14:tracePt t="51727" x="11791950" y="5391150"/>
          <p14:tracePt t="51743" x="11798300" y="5391150"/>
          <p14:tracePt t="51769" x="11817350" y="5378450"/>
          <p14:tracePt t="51784" x="11830050" y="5372100"/>
          <p14:tracePt t="51804" x="11830050" y="5365750"/>
          <p14:tracePt t="51817" x="11842750" y="5365750"/>
          <p14:tracePt t="51842" x="11868150" y="5353050"/>
          <p14:tracePt t="51855" x="11874500" y="5340350"/>
          <p14:tracePt t="51867" x="11874500" y="5334000"/>
          <p14:tracePt t="51884" x="11887200" y="5321300"/>
          <p14:tracePt t="51904" x="11899900" y="5295900"/>
          <p14:tracePt t="51925" x="11912600" y="5283200"/>
          <p14:tracePt t="51934" x="11912600" y="5270500"/>
          <p14:tracePt t="51935" x="11912600" y="5264150"/>
          <p14:tracePt t="51953" x="11912600" y="5251450"/>
          <p14:tracePt t="51967" x="11912600" y="5232400"/>
          <p14:tracePt t="51992" x="11912600" y="5213350"/>
          <p14:tracePt t="52008" x="11912600" y="5194300"/>
          <p14:tracePt t="52017" x="11912600" y="5187950"/>
          <p14:tracePt t="52033" x="11906250" y="5168900"/>
          <p14:tracePt t="52054" x="11899900" y="5143500"/>
          <p14:tracePt t="52075" x="11893550" y="5124450"/>
          <p14:tracePt t="52084" x="11893550" y="5118100"/>
          <p14:tracePt t="52103" x="11893550" y="5092700"/>
          <p14:tracePt t="52117" x="11893550" y="5086350"/>
          <p14:tracePt t="52142" x="11893550" y="5073650"/>
          <p14:tracePt t="52285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>
            <a:extLst>
              <a:ext uri="{FF2B5EF4-FFF2-40B4-BE49-F238E27FC236}">
                <a16:creationId xmlns:a16="http://schemas.microsoft.com/office/drawing/2014/main" id="{272731B4-CD4E-4C89-B9B4-063FFFAF64CA}"/>
              </a:ext>
            </a:extLst>
          </p:cNvPr>
          <p:cNvSpPr txBox="1"/>
          <p:nvPr/>
        </p:nvSpPr>
        <p:spPr>
          <a:xfrm>
            <a:off x="1848490" y="121300"/>
            <a:ext cx="849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Segoe Print" panose="02000600000000000000" pitchFamily="2" charset="0"/>
              </a:rPr>
              <a:t>The </a:t>
            </a:r>
            <a:r>
              <a:rPr lang="de-AT" sz="2400" dirty="0" err="1">
                <a:latin typeface="Segoe Print" panose="02000600000000000000" pitchFamily="2" charset="0"/>
              </a:rPr>
              <a:t>Role</a:t>
            </a:r>
            <a:r>
              <a:rPr lang="de-AT" sz="2400" dirty="0">
                <a:latin typeface="Segoe Print" panose="02000600000000000000" pitchFamily="2" charset="0"/>
              </a:rPr>
              <a:t> </a:t>
            </a:r>
            <a:r>
              <a:rPr lang="de-AT" sz="2400" dirty="0" err="1">
                <a:latin typeface="Segoe Print" panose="02000600000000000000" pitchFamily="2" charset="0"/>
              </a:rPr>
              <a:t>of</a:t>
            </a:r>
            <a:r>
              <a:rPr lang="de-AT" sz="2400" dirty="0">
                <a:latin typeface="Segoe Print" panose="02000600000000000000" pitchFamily="2" charset="0"/>
              </a:rPr>
              <a:t> TCD in PFO </a:t>
            </a:r>
            <a:r>
              <a:rPr lang="de-AT" sz="2400" dirty="0">
                <a:solidFill>
                  <a:srgbClr val="FF0000"/>
                </a:solidFill>
                <a:latin typeface="Segoe Print" panose="02000600000000000000" pitchFamily="2" charset="0"/>
              </a:rPr>
              <a:t>Diagnosis</a:t>
            </a:r>
            <a:r>
              <a:rPr lang="de-AT" sz="2400" dirty="0">
                <a:latin typeface="Segoe Print" panose="02000600000000000000" pitchFamily="2" charset="0"/>
              </a:rPr>
              <a:t> and Management</a:t>
            </a:r>
          </a:p>
        </p:txBody>
      </p:sp>
      <p:sp>
        <p:nvSpPr>
          <p:cNvPr id="37" name="Rechteck 36"/>
          <p:cNvSpPr/>
          <p:nvPr/>
        </p:nvSpPr>
        <p:spPr>
          <a:xfrm>
            <a:off x="5218499" y="1631010"/>
            <a:ext cx="5434233" cy="51058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996" y="3281876"/>
            <a:ext cx="2771397" cy="2797138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06668CBD-312F-4844-AA64-6653C9AF496F}"/>
              </a:ext>
            </a:extLst>
          </p:cNvPr>
          <p:cNvSpPr txBox="1"/>
          <p:nvPr/>
        </p:nvSpPr>
        <p:spPr>
          <a:xfrm>
            <a:off x="8744614" y="1285646"/>
            <a:ext cx="3087352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2400" dirty="0"/>
              <a:t>ESC/EACVI Survey 2021</a:t>
            </a:r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178" y="6413178"/>
            <a:ext cx="1728813" cy="385788"/>
          </a:xfrm>
          <a:prstGeom prst="rect">
            <a:avLst/>
          </a:prstGeom>
        </p:spPr>
      </p:pic>
      <p:sp>
        <p:nvSpPr>
          <p:cNvPr id="47" name="Textfeld 46"/>
          <p:cNvSpPr txBox="1"/>
          <p:nvPr/>
        </p:nvSpPr>
        <p:spPr>
          <a:xfrm>
            <a:off x="10840137" y="6475267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Horner</a:t>
            </a:r>
            <a:endParaRPr lang="de-AT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5311281" y="1754351"/>
            <a:ext cx="5341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•  Worldwide </a:t>
            </a:r>
            <a:r>
              <a:rPr lang="de-AT" dirty="0" err="1"/>
              <a:t>survey</a:t>
            </a:r>
            <a:r>
              <a:rPr lang="de-AT" dirty="0"/>
              <a:t> - </a:t>
            </a:r>
            <a:r>
              <a:rPr lang="de-AT" sz="1600" dirty="0"/>
              <a:t>79 </a:t>
            </a:r>
            <a:r>
              <a:rPr lang="de-AT" sz="1600" dirty="0" err="1"/>
              <a:t>imaging</a:t>
            </a:r>
            <a:r>
              <a:rPr lang="de-AT" sz="1600" dirty="0"/>
              <a:t> </a:t>
            </a:r>
            <a:r>
              <a:rPr lang="de-AT" sz="1600" dirty="0" err="1"/>
              <a:t>centers</a:t>
            </a:r>
            <a:r>
              <a:rPr lang="de-AT" sz="1600" dirty="0"/>
              <a:t>, 34 countries</a:t>
            </a:r>
          </a:p>
          <a:p>
            <a:r>
              <a:rPr lang="de-AT" dirty="0"/>
              <a:t>• 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evaluate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current</a:t>
            </a:r>
            <a:r>
              <a:rPr lang="de-AT" dirty="0"/>
              <a:t> </a:t>
            </a:r>
            <a:r>
              <a:rPr lang="de-AT" dirty="0" err="1"/>
              <a:t>practice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assessment</a:t>
            </a:r>
            <a:r>
              <a:rPr lang="de-AT" dirty="0"/>
              <a:t> </a:t>
            </a:r>
            <a:r>
              <a:rPr lang="de-AT" dirty="0" err="1"/>
              <a:t>and</a:t>
            </a:r>
            <a:endParaRPr lang="de-AT" dirty="0"/>
          </a:p>
          <a:p>
            <a:r>
              <a:rPr lang="de-AT" dirty="0"/>
              <a:t>    </a:t>
            </a:r>
            <a:r>
              <a:rPr lang="de-AT" dirty="0" err="1"/>
              <a:t>management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patients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PFO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stroke</a:t>
            </a:r>
            <a:r>
              <a:rPr lang="de-AT" dirty="0"/>
              <a:t>  </a:t>
            </a:r>
          </a:p>
          <a:p>
            <a:endParaRPr lang="de-AT" dirty="0"/>
          </a:p>
        </p:txBody>
      </p:sp>
      <p:sp>
        <p:nvSpPr>
          <p:cNvPr id="40" name="Textfeld 39"/>
          <p:cNvSpPr txBox="1"/>
          <p:nvPr/>
        </p:nvSpPr>
        <p:spPr>
          <a:xfrm>
            <a:off x="5218498" y="5988038"/>
            <a:ext cx="5463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/>
              <a:t>EACVI </a:t>
            </a:r>
            <a:r>
              <a:rPr lang="de-AT" sz="1400" dirty="0" err="1"/>
              <a:t>survey</a:t>
            </a:r>
            <a:r>
              <a:rPr lang="de-AT" sz="1400" dirty="0"/>
              <a:t> on </a:t>
            </a:r>
            <a:r>
              <a:rPr lang="de-AT" sz="1400" dirty="0" err="1"/>
              <a:t>the</a:t>
            </a:r>
            <a:r>
              <a:rPr lang="de-AT" sz="1400" dirty="0"/>
              <a:t> </a:t>
            </a:r>
            <a:r>
              <a:rPr lang="de-AT" sz="1400" dirty="0" err="1"/>
              <a:t>management</a:t>
            </a:r>
            <a:r>
              <a:rPr lang="de-AT" sz="1400" dirty="0"/>
              <a:t> </a:t>
            </a:r>
            <a:r>
              <a:rPr lang="de-AT" sz="1400" dirty="0" err="1"/>
              <a:t>of</a:t>
            </a:r>
            <a:r>
              <a:rPr lang="de-AT" sz="1400" dirty="0"/>
              <a:t> </a:t>
            </a:r>
            <a:r>
              <a:rPr lang="de-AT" sz="1400" dirty="0" err="1"/>
              <a:t>patients</a:t>
            </a:r>
            <a:r>
              <a:rPr lang="de-AT" sz="1400" dirty="0"/>
              <a:t> </a:t>
            </a:r>
            <a:r>
              <a:rPr lang="de-AT" sz="1400" dirty="0" err="1"/>
              <a:t>with</a:t>
            </a:r>
            <a:r>
              <a:rPr lang="de-AT" sz="1400" dirty="0"/>
              <a:t> patent </a:t>
            </a:r>
            <a:r>
              <a:rPr lang="de-AT" sz="1400" dirty="0" err="1"/>
              <a:t>foramen</a:t>
            </a:r>
            <a:r>
              <a:rPr lang="de-AT" sz="1400" dirty="0"/>
              <a:t> ovale</a:t>
            </a:r>
          </a:p>
          <a:p>
            <a:r>
              <a:rPr lang="de-AT" sz="1400" dirty="0" err="1"/>
              <a:t>and</a:t>
            </a:r>
            <a:r>
              <a:rPr lang="de-AT" sz="1400" dirty="0"/>
              <a:t> </a:t>
            </a:r>
            <a:r>
              <a:rPr lang="de-AT" sz="1400" dirty="0" err="1"/>
              <a:t>cryptogenic</a:t>
            </a:r>
            <a:r>
              <a:rPr lang="de-AT" sz="1400" dirty="0"/>
              <a:t> </a:t>
            </a:r>
            <a:r>
              <a:rPr lang="de-AT" sz="1400" dirty="0" err="1"/>
              <a:t>stroke</a:t>
            </a:r>
            <a:r>
              <a:rPr lang="de-AT" sz="1400" dirty="0"/>
              <a:t>. </a:t>
            </a:r>
            <a:r>
              <a:rPr lang="de-AT" sz="1400" dirty="0" err="1"/>
              <a:t>D´Andrea</a:t>
            </a:r>
            <a:r>
              <a:rPr lang="de-AT" sz="1400" dirty="0"/>
              <a:t> A et al. European Heart Journal –</a:t>
            </a:r>
          </a:p>
          <a:p>
            <a:r>
              <a:rPr lang="de-AT" sz="1400" dirty="0" err="1"/>
              <a:t>Cardiovascular</a:t>
            </a:r>
            <a:r>
              <a:rPr lang="de-AT" sz="1400" dirty="0"/>
              <a:t> Imaging, 2021</a:t>
            </a:r>
          </a:p>
        </p:txBody>
      </p:sp>
      <p:sp>
        <p:nvSpPr>
          <p:cNvPr id="41" name="Rechteck 40"/>
          <p:cNvSpPr/>
          <p:nvPr/>
        </p:nvSpPr>
        <p:spPr>
          <a:xfrm>
            <a:off x="8192393" y="4248510"/>
            <a:ext cx="24127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/>
              <a:t>• TCD </a:t>
            </a:r>
            <a:r>
              <a:rPr lang="de-AT" dirty="0" err="1"/>
              <a:t>available</a:t>
            </a:r>
            <a:r>
              <a:rPr lang="de-AT" dirty="0"/>
              <a:t>: 71%</a:t>
            </a:r>
          </a:p>
          <a:p>
            <a:endParaRPr lang="de-AT" dirty="0"/>
          </a:p>
          <a:p>
            <a:r>
              <a:rPr lang="de-AT" dirty="0"/>
              <a:t>• TCD first-</a:t>
            </a:r>
            <a:r>
              <a:rPr lang="de-AT" dirty="0" err="1"/>
              <a:t>line</a:t>
            </a:r>
            <a:r>
              <a:rPr lang="de-AT" dirty="0"/>
              <a:t> </a:t>
            </a:r>
            <a:r>
              <a:rPr lang="de-AT" dirty="0" err="1"/>
              <a:t>imaging</a:t>
            </a:r>
            <a:r>
              <a:rPr lang="de-AT" dirty="0"/>
              <a:t>:</a:t>
            </a:r>
          </a:p>
          <a:p>
            <a:r>
              <a:rPr lang="de-AT" dirty="0"/>
              <a:t>    </a:t>
            </a:r>
            <a:r>
              <a:rPr lang="de-AT" dirty="0" err="1"/>
              <a:t>only</a:t>
            </a:r>
            <a:r>
              <a:rPr lang="de-AT" dirty="0"/>
              <a:t>  13% ! </a:t>
            </a:r>
          </a:p>
        </p:txBody>
      </p:sp>
      <p:sp>
        <p:nvSpPr>
          <p:cNvPr id="42" name="Rechteck 41"/>
          <p:cNvSpPr/>
          <p:nvPr/>
        </p:nvSpPr>
        <p:spPr>
          <a:xfrm>
            <a:off x="5876737" y="2721873"/>
            <a:ext cx="19380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First-level </a:t>
            </a:r>
            <a:r>
              <a:rPr lang="de-AT" b="1" dirty="0" err="1"/>
              <a:t>test</a:t>
            </a:r>
            <a:r>
              <a:rPr lang="de-AT" b="1" dirty="0"/>
              <a:t> in</a:t>
            </a:r>
          </a:p>
          <a:p>
            <a:r>
              <a:rPr lang="de-AT" b="1" dirty="0" err="1"/>
              <a:t>cryptogenic</a:t>
            </a:r>
            <a:r>
              <a:rPr lang="de-AT" b="1" dirty="0"/>
              <a:t> </a:t>
            </a:r>
            <a:r>
              <a:rPr lang="de-AT" b="1" dirty="0" err="1"/>
              <a:t>stroke</a:t>
            </a:r>
            <a:endParaRPr lang="de-AT" b="1" dirty="0"/>
          </a:p>
        </p:txBody>
      </p:sp>
      <p:sp>
        <p:nvSpPr>
          <p:cNvPr id="5" name="Rechteck 4"/>
          <p:cNvSpPr/>
          <p:nvPr/>
        </p:nvSpPr>
        <p:spPr>
          <a:xfrm>
            <a:off x="8965365" y="5107288"/>
            <a:ext cx="457199" cy="3298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8" name="Textfeld 47"/>
          <p:cNvSpPr txBox="1"/>
          <p:nvPr/>
        </p:nvSpPr>
        <p:spPr>
          <a:xfrm>
            <a:off x="1721798" y="691489"/>
            <a:ext cx="847278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000" dirty="0"/>
              <a:t>Management </a:t>
            </a:r>
            <a:r>
              <a:rPr lang="de-AT" sz="2000" dirty="0" err="1"/>
              <a:t>of</a:t>
            </a:r>
            <a:r>
              <a:rPr lang="de-AT" sz="2000" dirty="0"/>
              <a:t> Patent </a:t>
            </a:r>
            <a:r>
              <a:rPr lang="de-AT" sz="2000" dirty="0" err="1"/>
              <a:t>Foramen</a:t>
            </a:r>
            <a:r>
              <a:rPr lang="de-AT" sz="2000" dirty="0"/>
              <a:t> Ovale in ESUS </a:t>
            </a:r>
            <a:r>
              <a:rPr lang="de-AT" sz="2000" dirty="0" err="1"/>
              <a:t>Patients</a:t>
            </a:r>
            <a:r>
              <a:rPr lang="de-AT" sz="2000" dirty="0"/>
              <a:t>. Update 2021</a:t>
            </a:r>
            <a:endParaRPr lang="de-AT" sz="2000" b="1" dirty="0"/>
          </a:p>
          <a:p>
            <a:r>
              <a:rPr lang="de-AT" sz="2000" b="1" dirty="0"/>
              <a:t>                              </a:t>
            </a:r>
            <a:r>
              <a:rPr lang="de-AT" sz="2800" b="1" dirty="0"/>
              <a:t># </a:t>
            </a:r>
            <a:r>
              <a:rPr lang="de-AT" sz="2400" b="1" dirty="0"/>
              <a:t>Guidelines </a:t>
            </a:r>
            <a:r>
              <a:rPr lang="de-AT" sz="2400" b="1" dirty="0" err="1"/>
              <a:t>and</a:t>
            </a:r>
            <a:r>
              <a:rPr lang="de-AT" sz="2400" b="1" dirty="0"/>
              <a:t> </a:t>
            </a:r>
            <a:r>
              <a:rPr lang="de-AT" sz="2400" b="1" dirty="0" err="1"/>
              <a:t>the</a:t>
            </a:r>
            <a:r>
              <a:rPr lang="de-AT" sz="2400" b="1" dirty="0"/>
              <a:t> Real World ?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07459" y="1631010"/>
            <a:ext cx="3849812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AT" sz="2000" dirty="0" err="1"/>
              <a:t>Sensitivity</a:t>
            </a:r>
            <a:r>
              <a:rPr lang="de-AT" sz="2000" dirty="0"/>
              <a:t>                  </a:t>
            </a:r>
            <a:r>
              <a:rPr lang="de-AT" sz="2000" dirty="0" err="1"/>
              <a:t>Specificity</a:t>
            </a:r>
            <a:endParaRPr lang="de-AT" sz="2000" dirty="0"/>
          </a:p>
          <a:p>
            <a:r>
              <a:rPr lang="de-AT" sz="2000" dirty="0"/>
              <a:t>               %                                 %</a:t>
            </a:r>
          </a:p>
          <a:p>
            <a:r>
              <a:rPr lang="de-AT" sz="2000" dirty="0"/>
              <a:t>TEE       89                                92</a:t>
            </a:r>
          </a:p>
          <a:p>
            <a:r>
              <a:rPr lang="de-AT" sz="2000" dirty="0"/>
              <a:t>TTE       46                                99</a:t>
            </a:r>
          </a:p>
          <a:p>
            <a:r>
              <a:rPr lang="de-AT" sz="2000" dirty="0"/>
              <a:t>TCD      97                                93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66512" y="3313405"/>
            <a:ext cx="40790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Meta-Analysis. </a:t>
            </a:r>
            <a:r>
              <a:rPr lang="de-AT" sz="14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Mojadidi</a:t>
            </a:r>
            <a:r>
              <a:rPr lang="de-AT" sz="14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MK et al, 2014, 27 </a:t>
            </a:r>
            <a:r>
              <a:rPr lang="de-AT" sz="14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studies</a:t>
            </a:r>
            <a:r>
              <a:rPr lang="de-AT" sz="14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</a:p>
          <a:p>
            <a:r>
              <a:rPr lang="de-AT" sz="14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1968 </a:t>
            </a:r>
            <a:r>
              <a:rPr lang="de-AT" sz="140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pts</a:t>
            </a:r>
            <a:r>
              <a:rPr lang="de-AT" sz="1400" dirty="0"/>
              <a:t>. PFO </a:t>
            </a:r>
            <a:r>
              <a:rPr lang="de-AT" sz="1400" dirty="0" err="1"/>
              <a:t>Closure</a:t>
            </a:r>
            <a:r>
              <a:rPr lang="de-AT" sz="1400" dirty="0"/>
              <a:t> </a:t>
            </a:r>
            <a:r>
              <a:rPr lang="de-AT" sz="1400" dirty="0" err="1"/>
              <a:t>for</a:t>
            </a:r>
            <a:r>
              <a:rPr lang="de-AT" sz="1400" dirty="0"/>
              <a:t> </a:t>
            </a:r>
            <a:r>
              <a:rPr lang="de-AT" sz="1400" dirty="0" err="1"/>
              <a:t>Cryptogenic</a:t>
            </a:r>
            <a:r>
              <a:rPr lang="de-AT" sz="1400" dirty="0"/>
              <a:t> </a:t>
            </a:r>
            <a:r>
              <a:rPr lang="de-AT" sz="1400" dirty="0" err="1"/>
              <a:t>Stroke</a:t>
            </a:r>
            <a:r>
              <a:rPr lang="de-AT" sz="1400" dirty="0"/>
              <a:t>. Singh HS et al, </a:t>
            </a:r>
            <a:r>
              <a:rPr lang="de-AT" sz="1400" dirty="0" err="1"/>
              <a:t>Cardiology</a:t>
            </a:r>
            <a:r>
              <a:rPr lang="de-AT" sz="1400" dirty="0"/>
              <a:t> in Review, 2017</a:t>
            </a:r>
          </a:p>
        </p:txBody>
      </p:sp>
      <p:sp>
        <p:nvSpPr>
          <p:cNvPr id="8" name="Pfeil nach rechts 7"/>
          <p:cNvSpPr/>
          <p:nvPr/>
        </p:nvSpPr>
        <p:spPr>
          <a:xfrm>
            <a:off x="4325367" y="4075887"/>
            <a:ext cx="734911" cy="351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/>
          <p:cNvSpPr txBox="1"/>
          <p:nvPr/>
        </p:nvSpPr>
        <p:spPr>
          <a:xfrm>
            <a:off x="409445" y="4621791"/>
            <a:ext cx="3847826" cy="126188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c-TCD has a higher sensitivity than c-TTE as a first-line investigation to detect a R-T-L shunt </a:t>
            </a:r>
          </a:p>
          <a:p>
            <a:r>
              <a:rPr lang="en-US" sz="1600" dirty="0"/>
              <a:t>                                             Level of Evidence A</a:t>
            </a:r>
            <a:endParaRPr lang="de-AT" sz="1600" dirty="0"/>
          </a:p>
        </p:txBody>
      </p:sp>
      <p:sp>
        <p:nvSpPr>
          <p:cNvPr id="10" name="Rechteck 9"/>
          <p:cNvSpPr/>
          <p:nvPr/>
        </p:nvSpPr>
        <p:spPr>
          <a:xfrm>
            <a:off x="375137" y="5883675"/>
            <a:ext cx="38498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European position paper on the management of patients with patent foramen </a:t>
            </a:r>
            <a:r>
              <a:rPr lang="en-US" sz="1400" dirty="0" err="1"/>
              <a:t>ovale</a:t>
            </a:r>
            <a:r>
              <a:rPr lang="en-US" sz="1400" dirty="0"/>
              <a:t>. </a:t>
            </a:r>
            <a:r>
              <a:rPr lang="de-AT" sz="1400" dirty="0" err="1"/>
              <a:t>Pristipino</a:t>
            </a:r>
            <a:r>
              <a:rPr lang="de-AT" sz="1400" dirty="0"/>
              <a:t> C </a:t>
            </a:r>
          </a:p>
          <a:p>
            <a:r>
              <a:rPr lang="de-AT" sz="1400" dirty="0"/>
              <a:t>et al.</a:t>
            </a:r>
            <a:r>
              <a:rPr lang="en-US" sz="1400" dirty="0"/>
              <a:t>  </a:t>
            </a:r>
            <a:r>
              <a:rPr lang="en-US" sz="1400" dirty="0" err="1"/>
              <a:t>EuroIntervention</a:t>
            </a:r>
            <a:r>
              <a:rPr lang="en-US" sz="1400" dirty="0"/>
              <a:t> 2019</a:t>
            </a:r>
            <a:endParaRPr lang="de-AT" sz="1400" dirty="0"/>
          </a:p>
        </p:txBody>
      </p:sp>
      <p:sp>
        <p:nvSpPr>
          <p:cNvPr id="50" name="Rechteck 49"/>
          <p:cNvSpPr/>
          <p:nvPr/>
        </p:nvSpPr>
        <p:spPr>
          <a:xfrm>
            <a:off x="1141083" y="2902831"/>
            <a:ext cx="457199" cy="3298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2DD43C-6921-4D3C-AC7F-08511BA56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947"/>
    </mc:Choice>
    <mc:Fallback xmlns="">
      <p:transition spd="slow" advTm="95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303" x="2057400" y="2800350"/>
          <p14:tracePt t="13423" x="2051050" y="2800350"/>
          <p14:tracePt t="13430" x="2044700" y="2794000"/>
          <p14:tracePt t="13439" x="2038350" y="2787650"/>
          <p14:tracePt t="13446" x="2032000" y="2787650"/>
          <p14:tracePt t="13463" x="2006600" y="2781300"/>
          <p14:tracePt t="13480" x="2000250" y="2781300"/>
          <p14:tracePt t="13496" x="1987550" y="2768600"/>
          <p14:tracePt t="13513" x="1974850" y="2768600"/>
          <p14:tracePt t="13530" x="1955800" y="2755900"/>
          <p14:tracePt t="13546" x="1943100" y="2749550"/>
          <p14:tracePt t="13563" x="1930400" y="2743200"/>
          <p14:tracePt t="13580" x="1917700" y="2736850"/>
          <p14:tracePt t="13596" x="1898650" y="2730500"/>
          <p14:tracePt t="13613" x="1854200" y="2730500"/>
          <p14:tracePt t="13631" x="1778000" y="2730500"/>
          <p14:tracePt t="13646" x="1714500" y="2730500"/>
          <p14:tracePt t="13663" x="1644650" y="2730500"/>
          <p14:tracePt t="13679" x="1568450" y="2730500"/>
          <p14:tracePt t="13696" x="1511300" y="2730500"/>
          <p14:tracePt t="13713" x="1454150" y="2730500"/>
          <p14:tracePt t="13729" x="1397000" y="2730500"/>
          <p14:tracePt t="13746" x="1339850" y="2730500"/>
          <p14:tracePt t="13763" x="1270000" y="2730500"/>
          <p14:tracePt t="13780" x="1193800" y="2730500"/>
          <p14:tracePt t="13796" x="1104900" y="2730500"/>
          <p14:tracePt t="13813" x="1022350" y="2730500"/>
          <p14:tracePt t="13829" x="965200" y="2730500"/>
          <p14:tracePt t="13831" x="939800" y="2730500"/>
          <p14:tracePt t="13846" x="895350" y="2730500"/>
          <p14:tracePt t="13863" x="857250" y="2743200"/>
          <p14:tracePt t="13879" x="812800" y="2755900"/>
          <p14:tracePt t="13896" x="762000" y="2774950"/>
          <p14:tracePt t="13913" x="711200" y="2813050"/>
          <p14:tracePt t="13929" x="692150" y="2838450"/>
          <p14:tracePt t="13946" x="660400" y="2870200"/>
          <p14:tracePt t="13963" x="654050" y="2889250"/>
          <p14:tracePt t="13979" x="647700" y="2921000"/>
          <p14:tracePt t="13996" x="647700" y="2965450"/>
          <p14:tracePt t="14013" x="647700" y="3016250"/>
          <p14:tracePt t="14014" x="647700" y="3035300"/>
          <p14:tracePt t="14029" x="647700" y="3060700"/>
          <p14:tracePt t="14046" x="647700" y="3143250"/>
          <p14:tracePt t="14063" x="647700" y="3181350"/>
          <p14:tracePt t="14080" x="654050" y="3244850"/>
          <p14:tracePt t="14096" x="666750" y="3282950"/>
          <p14:tracePt t="14113" x="679450" y="3340100"/>
          <p14:tracePt t="14129" x="685800" y="3365500"/>
          <p14:tracePt t="14146" x="711200" y="3403600"/>
          <p14:tracePt t="14162" x="730250" y="3448050"/>
          <p14:tracePt t="14179" x="749300" y="3467100"/>
          <p14:tracePt t="14196" x="768350" y="3479800"/>
          <p14:tracePt t="14212" x="781050" y="3505200"/>
          <p14:tracePt t="14230" x="819150" y="3536950"/>
          <p14:tracePt t="14246" x="857250" y="3562350"/>
          <p14:tracePt t="14262" x="895350" y="3587750"/>
          <p14:tracePt t="14279" x="958850" y="3619500"/>
          <p14:tracePt t="14296" x="1022350" y="3651250"/>
          <p14:tracePt t="14312" x="1079500" y="3670300"/>
          <p14:tracePt t="14329" x="1123950" y="3676650"/>
          <p14:tracePt t="14346" x="1162050" y="3676650"/>
          <p14:tracePt t="14362" x="1206500" y="3676650"/>
          <p14:tracePt t="14380" x="1244600" y="3689350"/>
          <p14:tracePt t="14396" x="1276350" y="3689350"/>
          <p14:tracePt t="14412" x="1301750" y="3702050"/>
          <p14:tracePt t="14429" x="1327150" y="3702050"/>
          <p14:tracePt t="14430" x="1333500" y="3702050"/>
          <p14:tracePt t="14446" x="1352550" y="3702050"/>
          <p14:tracePt t="14462" x="1377950" y="3702050"/>
          <p14:tracePt t="14479" x="1403350" y="3695700"/>
          <p14:tracePt t="14495" x="1428750" y="3676650"/>
          <p14:tracePt t="14512" x="1460500" y="3663950"/>
          <p14:tracePt t="14530" x="1498600" y="3632200"/>
          <p14:tracePt t="14546" x="1530350" y="3613150"/>
          <p14:tracePt t="14562" x="1574800" y="3600450"/>
          <p14:tracePt t="14579" x="1631950" y="3594100"/>
          <p14:tracePt t="14595" x="1670050" y="3568700"/>
          <p14:tracePt t="14612" x="1727200" y="3549650"/>
          <p14:tracePt t="14629" x="1739900" y="3536950"/>
          <p14:tracePt t="14646" x="1771650" y="3505200"/>
          <p14:tracePt t="14662" x="1784350" y="3492500"/>
          <p14:tracePt t="14679" x="1797050" y="3492500"/>
          <p14:tracePt t="14695" x="1822450" y="3473450"/>
          <p14:tracePt t="14712" x="1835150" y="3467100"/>
          <p14:tracePt t="14729" x="1841500" y="3441700"/>
          <p14:tracePt t="14745" x="1854200" y="3429000"/>
          <p14:tracePt t="14762" x="1860550" y="3409950"/>
          <p14:tracePt t="14779" x="1873250" y="3397250"/>
          <p14:tracePt t="14795" x="1873250" y="3384550"/>
          <p14:tracePt t="14812" x="1879600" y="3371850"/>
          <p14:tracePt t="14829" x="1885950" y="3359150"/>
          <p14:tracePt t="14845" x="1885950" y="3352800"/>
          <p14:tracePt t="14862" x="1885950" y="3333750"/>
          <p14:tracePt t="14895" x="1885950" y="3327400"/>
          <p14:tracePt t="14912" x="1885950" y="3321050"/>
          <p14:tracePt t="15007" x="0" y="0"/>
        </p14:tracePtLst>
        <p14:tracePtLst>
          <p14:tracePt t="36631" x="8845550" y="1079500"/>
          <p14:tracePt t="36727" x="8845550" y="1085850"/>
          <p14:tracePt t="36734" x="8845550" y="1092200"/>
          <p14:tracePt t="36751" x="8832850" y="1104900"/>
          <p14:tracePt t="36762" x="8820150" y="1123950"/>
          <p14:tracePt t="36779" x="8807450" y="1136650"/>
          <p14:tracePt t="36795" x="8794750" y="1149350"/>
          <p14:tracePt t="36811" x="8782050" y="1155700"/>
          <p14:tracePt t="36844" x="8763000" y="1187450"/>
          <p14:tracePt t="36877" x="8743950" y="1282700"/>
          <p14:tracePt t="36878" x="8743950" y="1301750"/>
          <p14:tracePt t="36894" x="8724900" y="1346200"/>
          <p14:tracePt t="36911" x="8724900" y="1358900"/>
          <p14:tracePt t="36927" x="8724900" y="1384300"/>
          <p14:tracePt t="36944" x="8724900" y="1403350"/>
          <p14:tracePt t="36960" x="8724900" y="1428750"/>
          <p14:tracePt t="36977" x="8724900" y="1447800"/>
          <p14:tracePt t="36994" x="8724900" y="1485900"/>
          <p14:tracePt t="37011" x="8724900" y="1543050"/>
          <p14:tracePt t="37027" x="8737600" y="1600200"/>
          <p14:tracePt t="37044" x="8737600" y="1657350"/>
          <p14:tracePt t="37060" x="8750300" y="1714500"/>
          <p14:tracePt t="37077" x="8769350" y="1797050"/>
          <p14:tracePt t="37079" x="8775700" y="1828800"/>
          <p14:tracePt t="37094" x="8801100" y="1866900"/>
          <p14:tracePt t="37112" x="8820150" y="1905000"/>
          <p14:tracePt t="37127" x="8845550" y="1924050"/>
          <p14:tracePt t="37144" x="8845550" y="1943100"/>
          <p14:tracePt t="37161" x="8858250" y="1943100"/>
          <p14:tracePt t="37177" x="8877300" y="1968500"/>
          <p14:tracePt t="37193" x="8902700" y="1981200"/>
          <p14:tracePt t="37210" x="8940800" y="2006600"/>
          <p14:tracePt t="37227" x="8978900" y="2019300"/>
          <p14:tracePt t="37244" x="9029700" y="2038350"/>
          <p14:tracePt t="37260" x="9118600" y="2063750"/>
          <p14:tracePt t="37277" x="9201150" y="2082800"/>
          <p14:tracePt t="37278" x="9251950" y="2089150"/>
          <p14:tracePt t="37294" x="9353550" y="2089150"/>
          <p14:tracePt t="37311" x="9436100" y="2089150"/>
          <p14:tracePt t="37327" x="9499600" y="2089150"/>
          <p14:tracePt t="37343" x="9550400" y="2089150"/>
          <p14:tracePt t="37360" x="9601200" y="2089150"/>
          <p14:tracePt t="37377" x="9658350" y="2082800"/>
          <p14:tracePt t="37393" x="9709150" y="2070100"/>
          <p14:tracePt t="37410" x="9766300" y="2070100"/>
          <p14:tracePt t="37427" x="9817100" y="2057400"/>
          <p14:tracePt t="37443" x="9867900" y="2038350"/>
          <p14:tracePt t="37461" x="9906000" y="2025650"/>
          <p14:tracePt t="37462" x="9931400" y="2025650"/>
          <p14:tracePt t="37477" x="9950450" y="2025650"/>
          <p14:tracePt t="37494" x="10013950" y="2006600"/>
          <p14:tracePt t="37510" x="10045700" y="1993900"/>
          <p14:tracePt t="37527" x="10083800" y="1962150"/>
          <p14:tracePt t="37543" x="10121900" y="1949450"/>
          <p14:tracePt t="37560" x="10166350" y="1924050"/>
          <p14:tracePt t="37577" x="10204450" y="1879600"/>
          <p14:tracePt t="37593" x="10255250" y="1822450"/>
          <p14:tracePt t="37611" x="10299700" y="1778000"/>
          <p14:tracePt t="37627" x="10331450" y="1714500"/>
          <p14:tracePt t="37643" x="10356850" y="1676400"/>
          <p14:tracePt t="37660" x="10388600" y="1612900"/>
          <p14:tracePt t="37677" x="10401300" y="1574800"/>
          <p14:tracePt t="37694" x="10414000" y="1530350"/>
          <p14:tracePt t="37710" x="10426700" y="1498600"/>
          <p14:tracePt t="37727" x="10433050" y="1473200"/>
          <p14:tracePt t="37743" x="10433050" y="1428750"/>
          <p14:tracePt t="37760" x="10445750" y="1403350"/>
          <p14:tracePt t="37776" x="10445750" y="1384300"/>
          <p14:tracePt t="37793" x="10445750" y="1358900"/>
          <p14:tracePt t="37810" x="10445750" y="1333500"/>
          <p14:tracePt t="37826" x="10445750" y="1320800"/>
          <p14:tracePt t="37843" x="10445750" y="1295400"/>
          <p14:tracePt t="37860" x="10445750" y="1282700"/>
          <p14:tracePt t="37876" x="10445750" y="1263650"/>
          <p14:tracePt t="37893" x="10445750" y="1244600"/>
          <p14:tracePt t="37910" x="10445750" y="1231900"/>
          <p14:tracePt t="37926" x="10445750" y="1212850"/>
          <p14:tracePt t="37943" x="10445750" y="1200150"/>
          <p14:tracePt t="38079" x="0" y="0"/>
        </p14:tracePtLst>
        <p14:tracePtLst>
          <p14:tracePt t="82271" x="6737350" y="3670300"/>
          <p14:tracePt t="82431" x="6731000" y="3670300"/>
          <p14:tracePt t="82447" x="6724650" y="3670300"/>
          <p14:tracePt t="82454" x="6705600" y="3670300"/>
          <p14:tracePt t="82463" x="6686550" y="3670300"/>
          <p14:tracePt t="82475" x="6673850" y="3670300"/>
          <p14:tracePt t="82491" x="6642100" y="3670300"/>
          <p14:tracePt t="82509" x="6623050" y="3670300"/>
          <p14:tracePt t="82540" x="6591300" y="3670300"/>
          <p14:tracePt t="82573" x="6553200" y="3670300"/>
          <p14:tracePt t="82574" x="6540500" y="3670300"/>
          <p14:tracePt t="82590" x="6515100" y="3670300"/>
          <p14:tracePt t="82606" x="6502400" y="3676650"/>
          <p14:tracePt t="82623" x="6496050" y="3676650"/>
          <p14:tracePt t="82640" x="6477000" y="3683000"/>
          <p14:tracePt t="82656" x="6470650" y="3689350"/>
          <p14:tracePt t="82673" x="6464300" y="3689350"/>
          <p14:tracePt t="82690" x="6457950" y="3689350"/>
          <p14:tracePt t="82706" x="6438900" y="3689350"/>
          <p14:tracePt t="82723" x="6426200" y="3689350"/>
          <p14:tracePt t="82739" x="6419850" y="3695700"/>
          <p14:tracePt t="82756" x="6413500" y="3708400"/>
          <p14:tracePt t="82773" x="6407150" y="3721100"/>
          <p14:tracePt t="82790" x="6394450" y="3740150"/>
          <p14:tracePt t="82806" x="6388100" y="3759200"/>
          <p14:tracePt t="82823" x="6388100" y="3784600"/>
          <p14:tracePt t="82839" x="6388100" y="3810000"/>
          <p14:tracePt t="82856" x="6388100" y="3829050"/>
          <p14:tracePt t="82873" x="6388100" y="3854450"/>
          <p14:tracePt t="82889" x="6388100" y="3867150"/>
          <p14:tracePt t="82906" x="6388100" y="3892550"/>
          <p14:tracePt t="82923" x="6388100" y="3917950"/>
          <p14:tracePt t="82939" x="6394450" y="3943350"/>
          <p14:tracePt t="82956" x="6407150" y="3949700"/>
          <p14:tracePt t="82973" x="6407150" y="3962400"/>
          <p14:tracePt t="82974" x="6407150" y="3968750"/>
          <p14:tracePt t="82989" x="6413500" y="3975100"/>
          <p14:tracePt t="83006" x="6432550" y="4000500"/>
          <p14:tracePt t="83023" x="6438900" y="4000500"/>
          <p14:tracePt t="83039" x="6445250" y="4000500"/>
          <p14:tracePt t="83056" x="6451600" y="4000500"/>
          <p14:tracePt t="83127" x="6457950" y="4006850"/>
          <p14:tracePt t="83135" x="6464300" y="4013200"/>
          <p14:tracePt t="83151" x="6470650" y="4013200"/>
          <p14:tracePt t="83158" x="6477000" y="4013200"/>
          <p14:tracePt t="83174" x="6489700" y="4013200"/>
          <p14:tracePt t="83189" x="6502400" y="4013200"/>
          <p14:tracePt t="83206" x="6540500" y="4013200"/>
          <p14:tracePt t="83222" x="6565900" y="4013200"/>
          <p14:tracePt t="83239" x="6597650" y="4013200"/>
          <p14:tracePt t="83256" x="6623050" y="4006850"/>
          <p14:tracePt t="83274" x="6629400" y="4006850"/>
          <p14:tracePt t="83289" x="6642100" y="3994150"/>
          <p14:tracePt t="83306" x="6648450" y="3994150"/>
          <p14:tracePt t="83322" x="6661150" y="3994150"/>
          <p14:tracePt t="83339" x="6673850" y="3994150"/>
          <p14:tracePt t="83356" x="6699250" y="3981450"/>
          <p14:tracePt t="83372" x="6705600" y="3981450"/>
          <p14:tracePt t="83389" x="6737350" y="3968750"/>
          <p14:tracePt t="83391" x="6750050" y="3968750"/>
          <p14:tracePt t="83406" x="6788150" y="3956050"/>
          <p14:tracePt t="83422" x="6826250" y="3943350"/>
          <p14:tracePt t="83439" x="6851650" y="3937000"/>
          <p14:tracePt t="83456" x="6889750" y="3917950"/>
          <p14:tracePt t="83472" x="6915150" y="3898900"/>
          <p14:tracePt t="83489" x="6934200" y="3879850"/>
          <p14:tracePt t="83506" x="6959600" y="3867150"/>
          <p14:tracePt t="83522" x="6978650" y="3860800"/>
          <p14:tracePt t="83539" x="6985000" y="3848100"/>
          <p14:tracePt t="83556" x="6991350" y="3841750"/>
          <p14:tracePt t="83572" x="6997700" y="3841750"/>
          <p14:tracePt t="83589" x="7010400" y="3829050"/>
          <p14:tracePt t="83622" x="7023100" y="3829050"/>
          <p14:tracePt t="83639" x="7029450" y="3822700"/>
          <p14:tracePt t="83655" x="7029450" y="3816350"/>
          <p14:tracePt t="83672" x="7042150" y="3810000"/>
          <p14:tracePt t="83689" x="7054850" y="3810000"/>
          <p14:tracePt t="83705" x="7054850" y="3797300"/>
          <p14:tracePt t="83739" x="7061200" y="3784600"/>
          <p14:tracePt t="83756" x="7061200" y="3778250"/>
          <p14:tracePt t="83772" x="7067550" y="3778250"/>
          <p14:tracePt t="83789" x="7073900" y="3778250"/>
          <p14:tracePt t="83805" x="7073900" y="3771900"/>
          <p14:tracePt t="83822" x="7086600" y="3759200"/>
          <p14:tracePt t="83839" x="7086600" y="3746500"/>
          <p14:tracePt t="84079" x="0" y="0"/>
        </p14:tracePtLst>
        <p14:tracePtLst>
          <p14:tracePt t="93455" x="6216650" y="3867150"/>
          <p14:tracePt t="93463" x="6210300" y="3867150"/>
          <p14:tracePt t="93471" x="6197600" y="3867150"/>
          <p14:tracePt t="93482" x="6178550" y="3873500"/>
          <p14:tracePt t="93499" x="6127750" y="3879850"/>
          <p14:tracePt t="93515" x="6096000" y="3879850"/>
          <p14:tracePt t="93547" x="6038850" y="3879850"/>
          <p14:tracePt t="93580" x="6007100" y="3879850"/>
          <p14:tracePt t="93597" x="5981700" y="3886200"/>
          <p14:tracePt t="93614" x="5943600" y="3905250"/>
          <p14:tracePt t="93631" x="5905500" y="3930650"/>
          <p14:tracePt t="93647" x="5873750" y="3949700"/>
          <p14:tracePt t="93664" x="5848350" y="3962400"/>
          <p14:tracePt t="93681" x="5816600" y="3981450"/>
          <p14:tracePt t="93697" x="5810250" y="4000500"/>
          <p14:tracePt t="93714" x="5797550" y="4019550"/>
          <p14:tracePt t="93731" x="5772150" y="4032250"/>
          <p14:tracePt t="93747" x="5765800" y="4070350"/>
          <p14:tracePt t="93764" x="5746750" y="4114800"/>
          <p14:tracePt t="93781" x="5746750" y="4140200"/>
          <p14:tracePt t="93798" x="5746750" y="4178300"/>
          <p14:tracePt t="93814" x="5746750" y="4197350"/>
          <p14:tracePt t="93830" x="5746750" y="4222750"/>
          <p14:tracePt t="93847" x="5746750" y="4235450"/>
          <p14:tracePt t="93864" x="5746750" y="4260850"/>
          <p14:tracePt t="93880" x="5746750" y="4273550"/>
          <p14:tracePt t="93897" x="5746750" y="4292600"/>
          <p14:tracePt t="93914" x="5753100" y="4305300"/>
          <p14:tracePt t="93930" x="5759450" y="4311650"/>
          <p14:tracePt t="93947" x="5772150" y="4330700"/>
          <p14:tracePt t="93964" x="5778500" y="4343400"/>
          <p14:tracePt t="93981" x="5784850" y="4349750"/>
          <p14:tracePt t="93997" x="5797550" y="4375150"/>
          <p14:tracePt t="93998" x="5803900" y="4381500"/>
          <p14:tracePt t="94014" x="5829300" y="4394200"/>
          <p14:tracePt t="94030" x="5848350" y="4406900"/>
          <p14:tracePt t="94047" x="5867400" y="4413250"/>
          <p14:tracePt t="94064" x="5880100" y="4425950"/>
          <p14:tracePt t="94080" x="5905500" y="4445000"/>
          <p14:tracePt t="94097" x="5924550" y="4451350"/>
          <p14:tracePt t="94114" x="5956300" y="4464050"/>
          <p14:tracePt t="94130" x="5994400" y="4470400"/>
          <p14:tracePt t="94147" x="6032500" y="4476750"/>
          <p14:tracePt t="94164" x="6076950" y="4476750"/>
          <p14:tracePt t="94180" x="6096000" y="4476750"/>
          <p14:tracePt t="94197" x="6115050" y="4489450"/>
          <p14:tracePt t="94214" x="6134100" y="4489450"/>
          <p14:tracePt t="94230" x="6159500" y="4489450"/>
          <p14:tracePt t="94248" x="6178550" y="4489450"/>
          <p14:tracePt t="94263" x="6203950" y="4489450"/>
          <p14:tracePt t="94280" x="6229350" y="4489450"/>
          <p14:tracePt t="94297" x="6248400" y="4489450"/>
          <p14:tracePt t="94313" x="6261100" y="4483100"/>
          <p14:tracePt t="94330" x="6267450" y="4483100"/>
          <p14:tracePt t="94347" x="6286500" y="4476750"/>
          <p14:tracePt t="94364" x="6305550" y="4476750"/>
          <p14:tracePt t="94380" x="6324600" y="4464050"/>
          <p14:tracePt t="94397" x="6350000" y="4457700"/>
          <p14:tracePt t="94413" x="6375400" y="4445000"/>
          <p14:tracePt t="94414" x="6381750" y="4432300"/>
          <p14:tracePt t="94430" x="6388100" y="4419600"/>
          <p14:tracePt t="94447" x="6400800" y="4406900"/>
          <p14:tracePt t="94463" x="6413500" y="4394200"/>
          <p14:tracePt t="94480" x="6419850" y="4381500"/>
          <p14:tracePt t="94497" x="6426200" y="4362450"/>
          <p14:tracePt t="94514" x="6432550" y="4356100"/>
          <p14:tracePt t="94530" x="6432550" y="4337050"/>
          <p14:tracePt t="94547" x="6432550" y="4311650"/>
          <p14:tracePt t="94563" x="6445250" y="4298950"/>
          <p14:tracePt t="94580" x="6445250" y="4279900"/>
          <p14:tracePt t="94597" x="6445250" y="4254500"/>
          <p14:tracePt t="94598" x="6445250" y="4248150"/>
          <p14:tracePt t="94614" x="6445250" y="4235450"/>
          <p14:tracePt t="94630" x="6445250" y="4216400"/>
          <p14:tracePt t="94646" x="6445250" y="4203700"/>
          <p14:tracePt t="94663" x="6445250" y="4178300"/>
          <p14:tracePt t="94680" x="6445250" y="4165600"/>
          <p14:tracePt t="94696" x="6445250" y="4152900"/>
          <p14:tracePt t="94713" x="6445250" y="4140200"/>
          <p14:tracePt t="94730" x="6445250" y="4114800"/>
          <p14:tracePt t="94746" x="6438900" y="4102100"/>
          <p14:tracePt t="94763" x="6432550" y="4089400"/>
          <p14:tracePt t="94780" x="6426200" y="4064000"/>
          <p14:tracePt t="94796" x="6426200" y="4051300"/>
          <p14:tracePt t="94813" x="6413500" y="4044950"/>
          <p14:tracePt t="94814" x="6407150" y="4038600"/>
          <p14:tracePt t="94830" x="6394450" y="4025900"/>
          <p14:tracePt t="94846" x="6388100" y="4013200"/>
          <p14:tracePt t="94863" x="6388100" y="4000500"/>
          <p14:tracePt t="94880" x="6388100" y="3994150"/>
          <p14:tracePt t="95015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105DB73-90FA-4290-A020-099B84BD46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536" y="526958"/>
            <a:ext cx="5548852" cy="585517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72731B4-CD4E-4C89-B9B4-063FFFAF64CA}"/>
              </a:ext>
            </a:extLst>
          </p:cNvPr>
          <p:cNvSpPr txBox="1"/>
          <p:nvPr/>
        </p:nvSpPr>
        <p:spPr>
          <a:xfrm>
            <a:off x="1848490" y="121300"/>
            <a:ext cx="849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Segoe Print" panose="02000600000000000000" pitchFamily="2" charset="0"/>
              </a:rPr>
              <a:t>The </a:t>
            </a:r>
            <a:r>
              <a:rPr lang="de-AT" sz="2400" dirty="0" err="1">
                <a:latin typeface="Segoe Print" panose="02000600000000000000" pitchFamily="2" charset="0"/>
              </a:rPr>
              <a:t>Role</a:t>
            </a:r>
            <a:r>
              <a:rPr lang="de-AT" sz="2400" dirty="0">
                <a:latin typeface="Segoe Print" panose="02000600000000000000" pitchFamily="2" charset="0"/>
              </a:rPr>
              <a:t> </a:t>
            </a:r>
            <a:r>
              <a:rPr lang="de-AT" sz="2400" dirty="0" err="1">
                <a:latin typeface="Segoe Print" panose="02000600000000000000" pitchFamily="2" charset="0"/>
              </a:rPr>
              <a:t>of</a:t>
            </a:r>
            <a:r>
              <a:rPr lang="de-AT" sz="2400" dirty="0">
                <a:latin typeface="Segoe Print" panose="02000600000000000000" pitchFamily="2" charset="0"/>
              </a:rPr>
              <a:t> TCD in PFO Diagnosis and Management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178" y="6413178"/>
            <a:ext cx="1728813" cy="38578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0840137" y="6475267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Horner</a:t>
            </a:r>
            <a:endParaRPr lang="de-AT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31205" y="2319482"/>
            <a:ext cx="677693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000" dirty="0" err="1"/>
              <a:t>Interdisciplinary</a:t>
            </a:r>
            <a:r>
              <a:rPr lang="de-AT" sz="2000" dirty="0"/>
              <a:t> </a:t>
            </a:r>
            <a:r>
              <a:rPr lang="de-AT" sz="2000" dirty="0" err="1"/>
              <a:t>approach</a:t>
            </a:r>
            <a:r>
              <a:rPr lang="de-AT" sz="2000" dirty="0"/>
              <a:t> </a:t>
            </a:r>
            <a:r>
              <a:rPr lang="de-AT" sz="2000" dirty="0" err="1"/>
              <a:t>for</a:t>
            </a:r>
            <a:r>
              <a:rPr lang="de-AT" sz="2000" dirty="0"/>
              <a:t> a rational PFO </a:t>
            </a:r>
            <a:r>
              <a:rPr lang="de-AT" sz="2000" dirty="0" err="1"/>
              <a:t>management</a:t>
            </a:r>
            <a:r>
              <a:rPr lang="de-AT" sz="2000" dirty="0"/>
              <a:t> </a:t>
            </a:r>
            <a:r>
              <a:rPr lang="de-AT" sz="2000" dirty="0" err="1"/>
              <a:t>based</a:t>
            </a:r>
            <a:r>
              <a:rPr lang="de-AT" sz="2000" dirty="0"/>
              <a:t> on </a:t>
            </a:r>
            <a:r>
              <a:rPr lang="de-AT" sz="2000" dirty="0" err="1"/>
              <a:t>the</a:t>
            </a:r>
            <a:r>
              <a:rPr lang="de-AT" sz="2000" dirty="0"/>
              <a:t> </a:t>
            </a:r>
            <a:r>
              <a:rPr lang="de-AT" sz="2000" dirty="0" err="1"/>
              <a:t>best</a:t>
            </a:r>
            <a:r>
              <a:rPr lang="de-AT" sz="2000" dirty="0"/>
              <a:t> </a:t>
            </a:r>
            <a:r>
              <a:rPr lang="de-AT" sz="2000" dirty="0" err="1"/>
              <a:t>available</a:t>
            </a:r>
            <a:r>
              <a:rPr lang="de-AT" sz="2000" dirty="0"/>
              <a:t> </a:t>
            </a:r>
            <a:r>
              <a:rPr lang="de-AT" sz="2000" dirty="0" err="1"/>
              <a:t>evidence</a:t>
            </a:r>
            <a:r>
              <a:rPr lang="de-AT" sz="2000" dirty="0"/>
              <a:t> </a:t>
            </a:r>
            <a:r>
              <a:rPr lang="de-AT" sz="2000" dirty="0" err="1"/>
              <a:t>is</a:t>
            </a:r>
            <a:r>
              <a:rPr lang="de-AT" sz="2000" dirty="0"/>
              <a:t> </a:t>
            </a:r>
            <a:r>
              <a:rPr lang="de-AT" sz="2000" dirty="0" err="1"/>
              <a:t>recommended</a:t>
            </a:r>
            <a:r>
              <a:rPr lang="de-AT" sz="2000" dirty="0"/>
              <a:t>.</a:t>
            </a:r>
          </a:p>
          <a:p>
            <a:endParaRPr lang="de-AT" sz="2000" dirty="0"/>
          </a:p>
          <a:p>
            <a:r>
              <a:rPr lang="de-AT" sz="2000" dirty="0" err="1"/>
              <a:t>However</a:t>
            </a:r>
            <a:r>
              <a:rPr lang="de-AT" sz="2000" dirty="0"/>
              <a:t>, TCD </a:t>
            </a:r>
            <a:r>
              <a:rPr lang="de-AT" sz="2000" dirty="0" err="1"/>
              <a:t>is</a:t>
            </a:r>
            <a:r>
              <a:rPr lang="de-AT" sz="2000" dirty="0"/>
              <a:t> still </a:t>
            </a:r>
            <a:r>
              <a:rPr lang="de-AT" sz="2000" dirty="0" err="1"/>
              <a:t>less</a:t>
            </a:r>
            <a:r>
              <a:rPr lang="de-AT" sz="2000" dirty="0"/>
              <a:t> </a:t>
            </a:r>
            <a:r>
              <a:rPr lang="de-AT" sz="2000" dirty="0" err="1"/>
              <a:t>frequently</a:t>
            </a:r>
            <a:r>
              <a:rPr lang="de-AT" sz="2000" dirty="0"/>
              <a:t> </a:t>
            </a:r>
            <a:r>
              <a:rPr lang="de-AT" sz="2000" dirty="0" err="1"/>
              <a:t>used</a:t>
            </a:r>
            <a:r>
              <a:rPr lang="de-AT" sz="2000" dirty="0"/>
              <a:t> in </a:t>
            </a:r>
            <a:r>
              <a:rPr lang="de-AT" sz="2000" dirty="0" err="1"/>
              <a:t>the</a:t>
            </a:r>
            <a:r>
              <a:rPr lang="de-AT" sz="2000" dirty="0"/>
              <a:t> </a:t>
            </a:r>
            <a:r>
              <a:rPr lang="de-AT" sz="2000" dirty="0" err="1"/>
              <a:t>management</a:t>
            </a:r>
            <a:endParaRPr lang="de-AT" sz="2000" dirty="0"/>
          </a:p>
          <a:p>
            <a:r>
              <a:rPr lang="de-AT" sz="2000" dirty="0" err="1"/>
              <a:t>of</a:t>
            </a:r>
            <a:r>
              <a:rPr lang="de-AT" sz="2000" dirty="0"/>
              <a:t> PFO </a:t>
            </a:r>
            <a:r>
              <a:rPr lang="de-AT" sz="2000" dirty="0" err="1"/>
              <a:t>mediated</a:t>
            </a:r>
            <a:r>
              <a:rPr lang="de-AT" sz="2000" dirty="0"/>
              <a:t> </a:t>
            </a:r>
            <a:r>
              <a:rPr lang="de-AT" sz="2000" dirty="0" err="1"/>
              <a:t>stroke</a:t>
            </a:r>
            <a:r>
              <a:rPr lang="de-AT" sz="2000" dirty="0"/>
              <a:t> </a:t>
            </a:r>
            <a:r>
              <a:rPr lang="de-AT" sz="2000" dirty="0" err="1"/>
              <a:t>and</a:t>
            </a:r>
            <a:r>
              <a:rPr lang="de-AT" sz="2000" dirty="0"/>
              <a:t> in </a:t>
            </a:r>
            <a:r>
              <a:rPr lang="de-AT" sz="2000" dirty="0" err="1"/>
              <a:t>clinical</a:t>
            </a:r>
            <a:r>
              <a:rPr lang="de-AT" sz="2000" dirty="0"/>
              <a:t> </a:t>
            </a:r>
            <a:r>
              <a:rPr lang="de-AT" sz="2000" dirty="0" err="1"/>
              <a:t>practice</a:t>
            </a:r>
            <a:r>
              <a:rPr lang="de-AT" sz="2000" dirty="0"/>
              <a:t>.</a:t>
            </a:r>
          </a:p>
          <a:p>
            <a:endParaRPr lang="de-AT" sz="2000" dirty="0"/>
          </a:p>
          <a:p>
            <a:r>
              <a:rPr lang="de-AT" sz="2000" dirty="0"/>
              <a:t>Further </a:t>
            </a:r>
            <a:r>
              <a:rPr lang="de-AT" sz="2000" dirty="0" err="1"/>
              <a:t>effort</a:t>
            </a:r>
            <a:r>
              <a:rPr lang="de-AT" sz="2000" dirty="0"/>
              <a:t> </a:t>
            </a:r>
            <a:r>
              <a:rPr lang="de-AT" sz="2000" dirty="0" err="1"/>
              <a:t>is</a:t>
            </a:r>
            <a:r>
              <a:rPr lang="de-AT" sz="2000" dirty="0"/>
              <a:t> </a:t>
            </a:r>
            <a:r>
              <a:rPr lang="de-AT" sz="2000" dirty="0" err="1"/>
              <a:t>required</a:t>
            </a:r>
            <a:r>
              <a:rPr lang="de-AT" sz="2000" dirty="0"/>
              <a:t> </a:t>
            </a:r>
            <a:r>
              <a:rPr lang="de-AT" sz="2000" dirty="0" err="1"/>
              <a:t>to</a:t>
            </a:r>
            <a:r>
              <a:rPr lang="de-AT" sz="2000" dirty="0"/>
              <a:t> </a:t>
            </a:r>
            <a:r>
              <a:rPr lang="de-AT" sz="2000" dirty="0" err="1"/>
              <a:t>teach</a:t>
            </a:r>
            <a:r>
              <a:rPr lang="de-AT" sz="2000" dirty="0"/>
              <a:t> </a:t>
            </a:r>
            <a:r>
              <a:rPr lang="de-AT" sz="2000" dirty="0" err="1"/>
              <a:t>and</a:t>
            </a:r>
            <a:r>
              <a:rPr lang="de-AT" sz="2000" dirty="0"/>
              <a:t> </a:t>
            </a:r>
            <a:r>
              <a:rPr lang="de-AT" sz="2000" dirty="0" err="1"/>
              <a:t>practice</a:t>
            </a:r>
            <a:r>
              <a:rPr lang="de-AT" sz="2000" dirty="0"/>
              <a:t> </a:t>
            </a:r>
            <a:r>
              <a:rPr lang="de-AT" sz="2000" dirty="0" err="1"/>
              <a:t>the</a:t>
            </a:r>
            <a:r>
              <a:rPr lang="de-AT" sz="2000" dirty="0"/>
              <a:t> TCD </a:t>
            </a:r>
            <a:r>
              <a:rPr lang="de-AT" sz="2000" dirty="0" err="1"/>
              <a:t>examination</a:t>
            </a:r>
            <a:r>
              <a:rPr lang="de-AT" sz="2000" dirty="0"/>
              <a:t> </a:t>
            </a:r>
            <a:r>
              <a:rPr lang="de-AT" sz="2000" dirty="0" err="1"/>
              <a:t>technique</a:t>
            </a:r>
            <a:r>
              <a:rPr lang="de-AT" sz="2000" dirty="0"/>
              <a:t> at </a:t>
            </a:r>
            <a:r>
              <a:rPr lang="de-AT" sz="2000" dirty="0" err="1"/>
              <a:t>centers</a:t>
            </a:r>
            <a:r>
              <a:rPr lang="de-AT" sz="2000" dirty="0"/>
              <a:t> </a:t>
            </a:r>
            <a:r>
              <a:rPr lang="de-AT" sz="2000" dirty="0" err="1"/>
              <a:t>and</a:t>
            </a:r>
            <a:r>
              <a:rPr lang="de-AT" sz="2000" dirty="0"/>
              <a:t> international </a:t>
            </a:r>
            <a:r>
              <a:rPr lang="de-AT" sz="2000" dirty="0" err="1"/>
              <a:t>meetings</a:t>
            </a:r>
            <a:r>
              <a:rPr lang="de-AT" sz="2000" dirty="0"/>
              <a:t>.</a:t>
            </a:r>
          </a:p>
          <a:p>
            <a:endParaRPr lang="de-AT" sz="2000" dirty="0"/>
          </a:p>
          <a:p>
            <a:r>
              <a:rPr lang="de-AT" sz="2000" dirty="0"/>
              <a:t>ESNCH </a:t>
            </a:r>
            <a:r>
              <a:rPr lang="de-AT" sz="2000" dirty="0" err="1"/>
              <a:t>participants</a:t>
            </a:r>
            <a:r>
              <a:rPr lang="de-AT" sz="2000" dirty="0"/>
              <a:t> </a:t>
            </a:r>
            <a:r>
              <a:rPr lang="de-AT" sz="2000" dirty="0" err="1"/>
              <a:t>are</a:t>
            </a:r>
            <a:r>
              <a:rPr lang="de-AT" sz="2000" dirty="0"/>
              <a:t> </a:t>
            </a:r>
            <a:r>
              <a:rPr lang="de-AT" sz="2000" dirty="0" err="1"/>
              <a:t>always</a:t>
            </a:r>
            <a:r>
              <a:rPr lang="de-AT" sz="2000" dirty="0"/>
              <a:t> </a:t>
            </a:r>
            <a:r>
              <a:rPr lang="de-AT" sz="2000" dirty="0" err="1"/>
              <a:t>one</a:t>
            </a:r>
            <a:r>
              <a:rPr lang="de-AT" sz="2000" dirty="0"/>
              <a:t> </a:t>
            </a:r>
            <a:r>
              <a:rPr lang="de-AT" sz="2000" dirty="0" err="1"/>
              <a:t>step</a:t>
            </a:r>
            <a:r>
              <a:rPr lang="de-AT" sz="2000" dirty="0"/>
              <a:t> </a:t>
            </a:r>
            <a:r>
              <a:rPr lang="de-AT" sz="2000" dirty="0" err="1"/>
              <a:t>ahead</a:t>
            </a:r>
            <a:r>
              <a:rPr lang="de-AT" sz="2000" dirty="0"/>
              <a:t> </a:t>
            </a:r>
            <a:r>
              <a:rPr lang="de-AT" sz="2000" dirty="0">
                <a:sym typeface="Wingdings" panose="05000000000000000000" pitchFamily="2" charset="2"/>
              </a:rPr>
              <a:t></a:t>
            </a:r>
          </a:p>
          <a:p>
            <a:endParaRPr lang="de-AT" sz="2000" dirty="0">
              <a:sym typeface="Wingdings" panose="05000000000000000000" pitchFamily="2" charset="2"/>
            </a:endParaRPr>
          </a:p>
          <a:p>
            <a:endParaRPr lang="de-AT" sz="2000" dirty="0">
              <a:sym typeface="Wingdings" panose="05000000000000000000" pitchFamily="2" charset="2"/>
            </a:endParaRPr>
          </a:p>
          <a:p>
            <a:endParaRPr lang="de-AT" dirty="0"/>
          </a:p>
        </p:txBody>
      </p:sp>
      <p:sp>
        <p:nvSpPr>
          <p:cNvPr id="3" name="Rechteck 2"/>
          <p:cNvSpPr/>
          <p:nvPr/>
        </p:nvSpPr>
        <p:spPr>
          <a:xfrm>
            <a:off x="231205" y="1226888"/>
            <a:ext cx="41135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000" dirty="0" err="1"/>
              <a:t>Finally</a:t>
            </a:r>
            <a:r>
              <a:rPr lang="de-AT" sz="2000" dirty="0"/>
              <a:t>, </a:t>
            </a:r>
            <a:r>
              <a:rPr lang="de-AT" sz="2000" dirty="0" err="1"/>
              <a:t>I´d</a:t>
            </a:r>
            <a:r>
              <a:rPr lang="de-AT" sz="2000" dirty="0"/>
              <a:t> like </a:t>
            </a:r>
            <a:r>
              <a:rPr lang="de-AT" sz="2000" dirty="0" err="1"/>
              <a:t>to</a:t>
            </a:r>
            <a:r>
              <a:rPr lang="de-AT" sz="2000" dirty="0"/>
              <a:t> </a:t>
            </a:r>
            <a:r>
              <a:rPr lang="de-AT" sz="2000" dirty="0" err="1"/>
              <a:t>highlight</a:t>
            </a:r>
            <a:r>
              <a:rPr lang="de-AT" sz="2000" dirty="0"/>
              <a:t> </a:t>
            </a:r>
            <a:r>
              <a:rPr lang="de-AT" sz="2000" dirty="0" err="1"/>
              <a:t>again</a:t>
            </a:r>
            <a:r>
              <a:rPr lang="de-AT" sz="2000" dirty="0"/>
              <a:t> </a:t>
            </a:r>
            <a:r>
              <a:rPr lang="de-AT" sz="2000" dirty="0" err="1"/>
              <a:t>that</a:t>
            </a:r>
            <a:r>
              <a:rPr lang="de-AT" sz="2000" dirty="0"/>
              <a:t>: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481C02C-2E41-4957-9616-DE9C8D3E2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00"/>
    </mc:Choice>
    <mc:Fallback xmlns="">
      <p:transition spd="slow" advTm="35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178" y="6361852"/>
            <a:ext cx="1728813" cy="38578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0840137" y="6423941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Horner</a:t>
            </a:r>
            <a:endParaRPr lang="de-AT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91671" y="3453511"/>
            <a:ext cx="11425513" cy="387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/>
          <p:cNvSpPr txBox="1"/>
          <p:nvPr/>
        </p:nvSpPr>
        <p:spPr>
          <a:xfrm>
            <a:off x="80109" y="5767774"/>
            <a:ext cx="4211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/>
              <a:t>„ I </a:t>
            </a:r>
            <a:r>
              <a:rPr lang="de-AT" sz="2000" dirty="0" err="1"/>
              <a:t>have</a:t>
            </a:r>
            <a:r>
              <a:rPr lang="de-AT" sz="2000" dirty="0"/>
              <a:t> </a:t>
            </a:r>
            <a:r>
              <a:rPr lang="de-AT" sz="2000" dirty="0" err="1"/>
              <a:t>found</a:t>
            </a:r>
            <a:r>
              <a:rPr lang="de-AT" sz="2000" dirty="0"/>
              <a:t> </a:t>
            </a:r>
            <a:r>
              <a:rPr lang="de-AT" sz="2000" dirty="0" err="1"/>
              <a:t>from</a:t>
            </a:r>
            <a:r>
              <a:rPr lang="de-AT" sz="2000" dirty="0"/>
              <a:t> a, </a:t>
            </a:r>
            <a:r>
              <a:rPr lang="de-AT" sz="2000" dirty="0" err="1"/>
              <a:t>left</a:t>
            </a:r>
            <a:r>
              <a:rPr lang="de-AT" sz="2000" dirty="0"/>
              <a:t> </a:t>
            </a:r>
            <a:r>
              <a:rPr lang="de-AT" sz="2000" dirty="0" err="1"/>
              <a:t>auricle</a:t>
            </a:r>
            <a:r>
              <a:rPr lang="de-AT" sz="2000" dirty="0"/>
              <a:t>, </a:t>
            </a:r>
          </a:p>
          <a:p>
            <a:pPr>
              <a:tabLst>
                <a:tab pos="174625" algn="l"/>
              </a:tabLst>
            </a:pPr>
            <a:r>
              <a:rPr lang="de-AT" sz="2000" dirty="0"/>
              <a:t>  	</a:t>
            </a:r>
            <a:r>
              <a:rPr lang="de-AT" sz="2000" dirty="0" err="1"/>
              <a:t>to</a:t>
            </a:r>
            <a:r>
              <a:rPr lang="de-AT" sz="2000" dirty="0"/>
              <a:t> b, </a:t>
            </a:r>
            <a:r>
              <a:rPr lang="de-AT" sz="2000" dirty="0" err="1"/>
              <a:t>right</a:t>
            </a:r>
            <a:r>
              <a:rPr lang="de-AT" sz="2000" dirty="0"/>
              <a:t> </a:t>
            </a:r>
            <a:r>
              <a:rPr lang="de-AT" sz="2000" dirty="0" err="1"/>
              <a:t>auricle</a:t>
            </a:r>
            <a:r>
              <a:rPr lang="de-AT" sz="2000" dirty="0"/>
              <a:t>, like </a:t>
            </a:r>
            <a:r>
              <a:rPr lang="de-AT" sz="2000" dirty="0" err="1"/>
              <a:t>perforating</a:t>
            </a:r>
            <a:r>
              <a:rPr lang="de-AT" sz="2000" dirty="0"/>
              <a:t>         	</a:t>
            </a:r>
            <a:r>
              <a:rPr lang="de-AT" sz="2000" dirty="0" err="1"/>
              <a:t>channel</a:t>
            </a:r>
            <a:r>
              <a:rPr lang="de-AT" sz="2000" dirty="0"/>
              <a:t> </a:t>
            </a:r>
            <a:r>
              <a:rPr lang="de-AT" sz="2000" dirty="0" err="1"/>
              <a:t>from</a:t>
            </a:r>
            <a:r>
              <a:rPr lang="de-AT" sz="2000" dirty="0"/>
              <a:t> a </a:t>
            </a:r>
            <a:r>
              <a:rPr lang="de-AT" sz="2000" dirty="0" err="1"/>
              <a:t>to</a:t>
            </a:r>
            <a:r>
              <a:rPr lang="de-AT" sz="2000" dirty="0"/>
              <a:t> b “</a:t>
            </a:r>
          </a:p>
        </p:txBody>
      </p:sp>
      <p:sp>
        <p:nvSpPr>
          <p:cNvPr id="11" name="Rechteck 10"/>
          <p:cNvSpPr/>
          <p:nvPr/>
        </p:nvSpPr>
        <p:spPr>
          <a:xfrm>
            <a:off x="118825" y="4964525"/>
            <a:ext cx="2107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000" dirty="0">
                <a:latin typeface="Calibri" panose="020F050202020403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Leonardo da Vinci </a:t>
            </a:r>
          </a:p>
        </p:txBody>
      </p:sp>
      <p:sp>
        <p:nvSpPr>
          <p:cNvPr id="12" name="Rechteck 11"/>
          <p:cNvSpPr/>
          <p:nvPr/>
        </p:nvSpPr>
        <p:spPr>
          <a:xfrm>
            <a:off x="2503059" y="4925142"/>
            <a:ext cx="1960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000" dirty="0">
                <a:ea typeface="SimSun" panose="02010600030101010101" pitchFamily="2" charset="-122"/>
                <a:cs typeface="Tahoma" panose="020B0604030504040204" pitchFamily="34" charset="0"/>
              </a:rPr>
              <a:t>Leonardo </a:t>
            </a:r>
            <a:r>
              <a:rPr lang="de-AT" sz="2000" dirty="0" err="1">
                <a:ea typeface="SimSun" panose="02010600030101010101" pitchFamily="2" charset="-122"/>
                <a:cs typeface="Tahoma" panose="020B0604030504040204" pitchFamily="34" charset="0"/>
              </a:rPr>
              <a:t>Botallo</a:t>
            </a:r>
            <a:endParaRPr lang="de-AT" sz="2000" dirty="0">
              <a:ea typeface="SimSun" panose="02010600030101010101" pitchFamily="2" charset="-122"/>
              <a:cs typeface="Tahoma" panose="020B0604030504040204" pitchFamily="34" charset="0"/>
            </a:endParaRPr>
          </a:p>
          <a:p>
            <a:r>
              <a:rPr lang="de-AT" sz="2000" dirty="0"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endParaRPr lang="de-AT" sz="2000" dirty="0"/>
          </a:p>
        </p:txBody>
      </p:sp>
      <p:sp>
        <p:nvSpPr>
          <p:cNvPr id="14" name="Rechteck 13"/>
          <p:cNvSpPr/>
          <p:nvPr/>
        </p:nvSpPr>
        <p:spPr>
          <a:xfrm>
            <a:off x="4778741" y="4934601"/>
            <a:ext cx="18806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000" dirty="0">
                <a:ea typeface="SimSun" panose="02010600030101010101" pitchFamily="2" charset="-122"/>
                <a:cs typeface="Tahoma" panose="020B0604030504040204" pitchFamily="34" charset="0"/>
              </a:rPr>
              <a:t>Julius </a:t>
            </a:r>
            <a:r>
              <a:rPr lang="de-AT" sz="2000" dirty="0" err="1">
                <a:ea typeface="SimSun" panose="02010600030101010101" pitchFamily="2" charset="-122"/>
                <a:cs typeface="Tahoma" panose="020B0604030504040204" pitchFamily="34" charset="0"/>
              </a:rPr>
              <a:t>Cohnheim</a:t>
            </a:r>
            <a:endParaRPr lang="de-AT" sz="2000" dirty="0">
              <a:ea typeface="SimSun" panose="02010600030101010101" pitchFamily="2" charset="-122"/>
              <a:cs typeface="Tahoma" panose="020B060403050404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884894" y="4934601"/>
            <a:ext cx="26087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000" dirty="0">
                <a:latin typeface="Calibri" panose="020F050202020403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Friedrich Wilhelm Zahn</a:t>
            </a:r>
          </a:p>
          <a:p>
            <a:r>
              <a:rPr lang="de-AT" sz="2000" dirty="0">
                <a:latin typeface="Calibri" panose="020F050202020403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endParaRPr lang="de-AT" sz="2000" dirty="0"/>
          </a:p>
        </p:txBody>
      </p:sp>
      <p:sp>
        <p:nvSpPr>
          <p:cNvPr id="16" name="Rechteck 15"/>
          <p:cNvSpPr/>
          <p:nvPr/>
        </p:nvSpPr>
        <p:spPr>
          <a:xfrm>
            <a:off x="9719131" y="4926404"/>
            <a:ext cx="20088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000" dirty="0">
                <a:latin typeface="Calibri" panose="020F050202020403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Herbert Assmann</a:t>
            </a:r>
          </a:p>
          <a:p>
            <a:r>
              <a:rPr lang="de-AT" sz="2000" dirty="0">
                <a:latin typeface="Calibri" panose="020F050202020403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endParaRPr lang="de-AT" sz="20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730" y="2622911"/>
            <a:ext cx="1734694" cy="2180391"/>
          </a:xfrm>
          <a:prstGeom prst="rect">
            <a:avLst/>
          </a:prstGeom>
          <a:effectLst>
            <a:softEdge rad="342900"/>
          </a:effectLst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055" y="2695986"/>
            <a:ext cx="1718496" cy="2560723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038" y="2455780"/>
            <a:ext cx="1978438" cy="2832764"/>
          </a:xfrm>
          <a:prstGeom prst="rect">
            <a:avLst/>
          </a:prstGeom>
          <a:effectLst>
            <a:softEdge rad="419100"/>
          </a:effectLst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1873" y="2815872"/>
            <a:ext cx="1436893" cy="1998587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21" name="Textfeld 20"/>
          <p:cNvSpPr txBox="1"/>
          <p:nvPr/>
        </p:nvSpPr>
        <p:spPr>
          <a:xfrm>
            <a:off x="3211520" y="721026"/>
            <a:ext cx="6895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>
                <a:latin typeface="Lucida Calligraphy" panose="03010101010101010101" pitchFamily="66" charset="0"/>
              </a:rPr>
              <a:t>Some</a:t>
            </a:r>
            <a:r>
              <a:rPr lang="de-DE" sz="3200" b="1" dirty="0">
                <a:latin typeface="Lucida Calligraphy" panose="03010101010101010101" pitchFamily="66" charset="0"/>
              </a:rPr>
              <a:t> </a:t>
            </a:r>
            <a:r>
              <a:rPr lang="de-DE" sz="3200" b="1" dirty="0" err="1">
                <a:latin typeface="Lucida Calligraphy" panose="03010101010101010101" pitchFamily="66" charset="0"/>
              </a:rPr>
              <a:t>Historic</a:t>
            </a:r>
            <a:r>
              <a:rPr lang="de-DE" sz="3200" b="1" dirty="0">
                <a:latin typeface="Lucida Calligraphy" panose="03010101010101010101" pitchFamily="66" charset="0"/>
              </a:rPr>
              <a:t> Milestones…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331515" y="1516365"/>
            <a:ext cx="1826013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2000" dirty="0" err="1"/>
              <a:t>first</a:t>
            </a:r>
            <a:r>
              <a:rPr lang="de-DE" sz="2000" dirty="0"/>
              <a:t> </a:t>
            </a:r>
            <a:r>
              <a:rPr lang="de-DE" sz="2000" dirty="0" err="1"/>
              <a:t>illustration</a:t>
            </a:r>
            <a:r>
              <a:rPr lang="de-DE" sz="2000" dirty="0"/>
              <a:t> </a:t>
            </a:r>
          </a:p>
          <a:p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PFO</a:t>
            </a:r>
            <a:endParaRPr lang="de-AT" sz="2000" dirty="0"/>
          </a:p>
        </p:txBody>
      </p:sp>
      <p:sp>
        <p:nvSpPr>
          <p:cNvPr id="24" name="Textfeld 23"/>
          <p:cNvSpPr txBox="1"/>
          <p:nvPr/>
        </p:nvSpPr>
        <p:spPr>
          <a:xfrm>
            <a:off x="3165077" y="2088626"/>
            <a:ext cx="18473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endParaRPr lang="de-AT" sz="2000" dirty="0"/>
          </a:p>
        </p:txBody>
      </p:sp>
      <p:sp>
        <p:nvSpPr>
          <p:cNvPr id="25" name="Textfeld 24"/>
          <p:cNvSpPr txBox="1"/>
          <p:nvPr/>
        </p:nvSpPr>
        <p:spPr>
          <a:xfrm>
            <a:off x="5105337" y="1493062"/>
            <a:ext cx="1626214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2000" dirty="0" err="1"/>
              <a:t>description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endParaRPr lang="de-DE" sz="2000" dirty="0"/>
          </a:p>
          <a:p>
            <a:r>
              <a:rPr lang="de-DE" sz="2000" dirty="0" err="1"/>
              <a:t>paradoxical</a:t>
            </a:r>
            <a:r>
              <a:rPr lang="de-DE" sz="2000" dirty="0"/>
              <a:t> </a:t>
            </a:r>
          </a:p>
          <a:p>
            <a:r>
              <a:rPr lang="de-DE" sz="2000" dirty="0" err="1"/>
              <a:t>embolism</a:t>
            </a:r>
            <a:endParaRPr lang="de-AT" sz="2000" dirty="0"/>
          </a:p>
        </p:txBody>
      </p:sp>
      <p:sp>
        <p:nvSpPr>
          <p:cNvPr id="27" name="Textfeld 26"/>
          <p:cNvSpPr txBox="1"/>
          <p:nvPr/>
        </p:nvSpPr>
        <p:spPr>
          <a:xfrm>
            <a:off x="9493620" y="1474683"/>
            <a:ext cx="2177391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2000" dirty="0" err="1"/>
              <a:t>description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endParaRPr lang="de-DE" sz="2000" dirty="0"/>
          </a:p>
          <a:p>
            <a:r>
              <a:rPr lang="de-DE" sz="2000" dirty="0" err="1"/>
              <a:t>radiologic</a:t>
            </a:r>
            <a:r>
              <a:rPr lang="de-DE" sz="2000" dirty="0"/>
              <a:t> </a:t>
            </a:r>
            <a:r>
              <a:rPr lang="de-DE" sz="2000" dirty="0" err="1"/>
              <a:t>features</a:t>
            </a:r>
            <a:r>
              <a:rPr lang="de-DE" sz="2000" dirty="0"/>
              <a:t> </a:t>
            </a:r>
          </a:p>
          <a:p>
            <a:r>
              <a:rPr lang="de-DE" sz="2000" dirty="0" err="1"/>
              <a:t>of</a:t>
            </a:r>
            <a:r>
              <a:rPr lang="de-DE" sz="2000" dirty="0"/>
              <a:t> an ASD</a:t>
            </a:r>
            <a:endParaRPr lang="de-AT" sz="2000" dirty="0"/>
          </a:p>
        </p:txBody>
      </p:sp>
      <p:sp>
        <p:nvSpPr>
          <p:cNvPr id="4" name="Rechteck 3"/>
          <p:cNvSpPr/>
          <p:nvPr/>
        </p:nvSpPr>
        <p:spPr>
          <a:xfrm>
            <a:off x="1823458" y="3416636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400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1513</a:t>
            </a:r>
            <a:endParaRPr lang="de-AT" sz="2400" dirty="0">
              <a:solidFill>
                <a:schemeClr val="bg1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4154274" y="3421119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400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1564</a:t>
            </a:r>
            <a:endParaRPr lang="de-AT" sz="2400" dirty="0">
              <a:solidFill>
                <a:schemeClr val="bg1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6292363" y="3421119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400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1877</a:t>
            </a:r>
            <a:endParaRPr lang="de-AT" sz="2400" dirty="0">
              <a:solidFill>
                <a:schemeClr val="bg1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8511138" y="3421119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400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1881</a:t>
            </a:r>
            <a:endParaRPr lang="de-AT" sz="2400" dirty="0">
              <a:solidFill>
                <a:schemeClr val="bg1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11012286" y="3421119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400" dirty="0">
                <a:solidFill>
                  <a:schemeClr val="bg1"/>
                </a:solidFill>
                <a:latin typeface="Calibri" panose="020F050202020403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1921</a:t>
            </a:r>
            <a:endParaRPr lang="de-AT" sz="2400" dirty="0">
              <a:solidFill>
                <a:schemeClr val="bg1"/>
              </a:solidFill>
            </a:endParaRP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12" y="2543642"/>
            <a:ext cx="1826746" cy="2322219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5" name="Pfeil nach unten 4"/>
          <p:cNvSpPr/>
          <p:nvPr/>
        </p:nvSpPr>
        <p:spPr>
          <a:xfrm>
            <a:off x="990944" y="5427828"/>
            <a:ext cx="181855" cy="3351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4" name="Textfeld 33"/>
          <p:cNvSpPr txBox="1"/>
          <p:nvPr/>
        </p:nvSpPr>
        <p:spPr>
          <a:xfrm>
            <a:off x="2888704" y="1512377"/>
            <a:ext cx="1878656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2000" dirty="0" err="1"/>
              <a:t>first</a:t>
            </a:r>
            <a:r>
              <a:rPr lang="de-DE" sz="2000" dirty="0"/>
              <a:t> </a:t>
            </a:r>
            <a:r>
              <a:rPr lang="de-DE" sz="2000" dirty="0" err="1"/>
              <a:t>description</a:t>
            </a:r>
            <a:r>
              <a:rPr lang="de-DE" sz="2000" dirty="0"/>
              <a:t> </a:t>
            </a:r>
          </a:p>
          <a:p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PFO</a:t>
            </a:r>
            <a:endParaRPr lang="de-AT" sz="2000" dirty="0"/>
          </a:p>
        </p:txBody>
      </p:sp>
      <p:sp>
        <p:nvSpPr>
          <p:cNvPr id="35" name="Textfeld 34"/>
          <p:cNvSpPr txBox="1"/>
          <p:nvPr/>
        </p:nvSpPr>
        <p:spPr>
          <a:xfrm>
            <a:off x="7307958" y="1476915"/>
            <a:ext cx="1762598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2000" dirty="0" err="1"/>
              <a:t>first</a:t>
            </a:r>
            <a:r>
              <a:rPr lang="de-DE" sz="2000" dirty="0"/>
              <a:t> </a:t>
            </a:r>
            <a:r>
              <a:rPr lang="de-DE" sz="2000" dirty="0" err="1"/>
              <a:t>report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a</a:t>
            </a:r>
          </a:p>
          <a:p>
            <a:r>
              <a:rPr lang="de-DE" sz="2000" dirty="0" err="1"/>
              <a:t>paradoxical</a:t>
            </a:r>
            <a:r>
              <a:rPr lang="de-DE" sz="2000" dirty="0"/>
              <a:t> </a:t>
            </a:r>
          </a:p>
          <a:p>
            <a:r>
              <a:rPr lang="de-DE" sz="2000" dirty="0" err="1"/>
              <a:t>embolization</a:t>
            </a:r>
            <a:endParaRPr lang="de-AT" sz="2000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9D9444B-0B10-43C7-8850-B1F2A1681BB2}"/>
              </a:ext>
            </a:extLst>
          </p:cNvPr>
          <p:cNvSpPr txBox="1"/>
          <p:nvPr/>
        </p:nvSpPr>
        <p:spPr>
          <a:xfrm>
            <a:off x="1848490" y="121300"/>
            <a:ext cx="849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Segoe Print" panose="02000600000000000000" pitchFamily="2" charset="0"/>
              </a:rPr>
              <a:t>The </a:t>
            </a:r>
            <a:r>
              <a:rPr lang="de-AT" sz="2400" dirty="0" err="1">
                <a:latin typeface="Segoe Print" panose="02000600000000000000" pitchFamily="2" charset="0"/>
              </a:rPr>
              <a:t>Role</a:t>
            </a:r>
            <a:r>
              <a:rPr lang="de-AT" sz="2400" dirty="0">
                <a:latin typeface="Segoe Print" panose="02000600000000000000" pitchFamily="2" charset="0"/>
              </a:rPr>
              <a:t> </a:t>
            </a:r>
            <a:r>
              <a:rPr lang="de-AT" sz="2400" dirty="0" err="1">
                <a:latin typeface="Segoe Print" panose="02000600000000000000" pitchFamily="2" charset="0"/>
              </a:rPr>
              <a:t>of</a:t>
            </a:r>
            <a:r>
              <a:rPr lang="de-AT" sz="2400" dirty="0">
                <a:latin typeface="Segoe Print" panose="02000600000000000000" pitchFamily="2" charset="0"/>
              </a:rPr>
              <a:t> TCD in PFO Diagnosis and Management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4172CE-7D9E-49E1-8C95-9809EE6B1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0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37"/>
    </mc:Choice>
    <mc:Fallback xmlns="">
      <p:transition spd="slow" advTm="34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feil nach rechts 16"/>
          <p:cNvSpPr/>
          <p:nvPr/>
        </p:nvSpPr>
        <p:spPr>
          <a:xfrm>
            <a:off x="2479648" y="2190563"/>
            <a:ext cx="407306" cy="231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60" y="1276403"/>
            <a:ext cx="2111424" cy="2048954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22" name="Textfeld 21"/>
          <p:cNvSpPr txBox="1"/>
          <p:nvPr/>
        </p:nvSpPr>
        <p:spPr>
          <a:xfrm>
            <a:off x="468917" y="12764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1907</a:t>
            </a:r>
            <a:endParaRPr lang="de-AT" dirty="0">
              <a:solidFill>
                <a:schemeClr val="bg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E9D9444B-0B10-43C7-8850-B1F2A1681BB2}"/>
              </a:ext>
            </a:extLst>
          </p:cNvPr>
          <p:cNvSpPr txBox="1"/>
          <p:nvPr/>
        </p:nvSpPr>
        <p:spPr>
          <a:xfrm>
            <a:off x="1848490" y="121300"/>
            <a:ext cx="849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Segoe Print" panose="02000600000000000000" pitchFamily="2" charset="0"/>
              </a:rPr>
              <a:t>The </a:t>
            </a:r>
            <a:r>
              <a:rPr lang="de-AT" sz="2400" dirty="0" err="1">
                <a:latin typeface="Segoe Print" panose="02000600000000000000" pitchFamily="2" charset="0"/>
              </a:rPr>
              <a:t>Role</a:t>
            </a:r>
            <a:r>
              <a:rPr lang="de-AT" sz="2400" dirty="0">
                <a:latin typeface="Segoe Print" panose="02000600000000000000" pitchFamily="2" charset="0"/>
              </a:rPr>
              <a:t> </a:t>
            </a:r>
            <a:r>
              <a:rPr lang="de-AT" sz="2400" dirty="0" err="1">
                <a:latin typeface="Segoe Print" panose="02000600000000000000" pitchFamily="2" charset="0"/>
              </a:rPr>
              <a:t>of</a:t>
            </a:r>
            <a:r>
              <a:rPr lang="de-AT" sz="2400" dirty="0">
                <a:latin typeface="Segoe Print" panose="02000600000000000000" pitchFamily="2" charset="0"/>
              </a:rPr>
              <a:t> TCD in PFO </a:t>
            </a:r>
            <a:r>
              <a:rPr lang="de-AT" sz="2400" dirty="0">
                <a:solidFill>
                  <a:srgbClr val="FF0000"/>
                </a:solidFill>
                <a:latin typeface="Segoe Print" panose="02000600000000000000" pitchFamily="2" charset="0"/>
              </a:rPr>
              <a:t>Diagnosis</a:t>
            </a:r>
            <a:r>
              <a:rPr lang="de-AT" sz="2400" dirty="0">
                <a:latin typeface="Segoe Print" panose="02000600000000000000" pitchFamily="2" charset="0"/>
              </a:rPr>
              <a:t> and Management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E16CB827-FA37-430A-B723-4A8E0CA537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634" y="1240326"/>
            <a:ext cx="2935952" cy="215988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DF9AC7CE-DC6D-461B-8E2F-40B5EC5D8958}"/>
              </a:ext>
            </a:extLst>
          </p:cNvPr>
          <p:cNvSpPr/>
          <p:nvPr/>
        </p:nvSpPr>
        <p:spPr>
          <a:xfrm>
            <a:off x="9703447" y="3116949"/>
            <a:ext cx="22733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 err="1">
                <a:solidFill>
                  <a:schemeClr val="bg1"/>
                </a:solidFill>
              </a:rPr>
              <a:t>Interventional</a:t>
            </a:r>
            <a:r>
              <a:rPr lang="de-DE" sz="900" dirty="0">
                <a:solidFill>
                  <a:schemeClr val="bg1"/>
                </a:solidFill>
              </a:rPr>
              <a:t> </a:t>
            </a:r>
            <a:r>
              <a:rPr lang="de-DE" sz="900" dirty="0" err="1">
                <a:solidFill>
                  <a:schemeClr val="bg1"/>
                </a:solidFill>
              </a:rPr>
              <a:t>Cardiology</a:t>
            </a:r>
            <a:r>
              <a:rPr lang="de-DE" sz="900" dirty="0">
                <a:solidFill>
                  <a:schemeClr val="bg1"/>
                </a:solidFill>
              </a:rPr>
              <a:t> Review 2019;14(1)</a:t>
            </a:r>
            <a:endParaRPr lang="de-AT" sz="900" dirty="0">
              <a:solidFill>
                <a:schemeClr val="bg1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E61E92B-42A0-4B25-9628-1CC132CE46FD}"/>
              </a:ext>
            </a:extLst>
          </p:cNvPr>
          <p:cNvSpPr txBox="1"/>
          <p:nvPr/>
        </p:nvSpPr>
        <p:spPr>
          <a:xfrm>
            <a:off x="10098196" y="883423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3D TEE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1E7E03C-5BB8-409D-A939-450B277CD582}"/>
              </a:ext>
            </a:extLst>
          </p:cNvPr>
          <p:cNvSpPr txBox="1"/>
          <p:nvPr/>
        </p:nvSpPr>
        <p:spPr>
          <a:xfrm>
            <a:off x="11279156" y="1944254"/>
            <a:ext cx="779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GCSO</a:t>
            </a:r>
            <a:endParaRPr lang="de-AT" sz="2000" b="1" dirty="0">
              <a:solidFill>
                <a:schemeClr val="bg1"/>
              </a:solidFill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E93A0091-AAFF-4D52-AA11-0129A98B0C4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178" y="6421486"/>
            <a:ext cx="1728813" cy="385788"/>
          </a:xfrm>
          <a:prstGeom prst="rect">
            <a:avLst/>
          </a:prstGeom>
        </p:spPr>
      </p:pic>
      <p:sp>
        <p:nvSpPr>
          <p:cNvPr id="36" name="Textfeld 35">
            <a:extLst>
              <a:ext uri="{FF2B5EF4-FFF2-40B4-BE49-F238E27FC236}">
                <a16:creationId xmlns:a16="http://schemas.microsoft.com/office/drawing/2014/main" id="{73201191-264E-4FDF-ACB0-EA7F09A8E4F2}"/>
              </a:ext>
            </a:extLst>
          </p:cNvPr>
          <p:cNvSpPr txBox="1"/>
          <p:nvPr/>
        </p:nvSpPr>
        <p:spPr>
          <a:xfrm>
            <a:off x="10840137" y="6483575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Horner</a:t>
            </a:r>
            <a:endParaRPr lang="de-AT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Pfeil nach rechts 17">
            <a:extLst>
              <a:ext uri="{FF2B5EF4-FFF2-40B4-BE49-F238E27FC236}">
                <a16:creationId xmlns:a16="http://schemas.microsoft.com/office/drawing/2014/main" id="{D040A32D-0D3B-46D8-80F1-37570901C086}"/>
              </a:ext>
            </a:extLst>
          </p:cNvPr>
          <p:cNvSpPr/>
          <p:nvPr/>
        </p:nvSpPr>
        <p:spPr>
          <a:xfrm>
            <a:off x="8556976" y="2242658"/>
            <a:ext cx="407306" cy="231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8" name="Picture 2" descr="C:\Users\HornerS\Desktop\PFO TEE Gif.gif">
            <a:extLst>
              <a:ext uri="{FF2B5EF4-FFF2-40B4-BE49-F238E27FC236}">
                <a16:creationId xmlns:a16="http://schemas.microsoft.com/office/drawing/2014/main" id="{AB1EA74E-E89C-49AD-AB9F-FABCCAA2ED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0392" y="1370129"/>
            <a:ext cx="2599318" cy="19522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feld 37">
            <a:extLst>
              <a:ext uri="{FF2B5EF4-FFF2-40B4-BE49-F238E27FC236}">
                <a16:creationId xmlns:a16="http://schemas.microsoft.com/office/drawing/2014/main" id="{8E61E92B-42A0-4B25-9628-1CC132CE46FD}"/>
              </a:ext>
            </a:extLst>
          </p:cNvPr>
          <p:cNvSpPr txBox="1"/>
          <p:nvPr/>
        </p:nvSpPr>
        <p:spPr>
          <a:xfrm>
            <a:off x="5308787" y="881470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2D </a:t>
            </a:r>
            <a:r>
              <a:rPr lang="de-DE" sz="2000" b="1" dirty="0" err="1"/>
              <a:t>cTEE</a:t>
            </a:r>
            <a:endParaRPr lang="de-DE" sz="2000" b="1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E61E92B-42A0-4B25-9628-1CC132CE46FD}"/>
              </a:ext>
            </a:extLst>
          </p:cNvPr>
          <p:cNvSpPr txBox="1"/>
          <p:nvPr/>
        </p:nvSpPr>
        <p:spPr>
          <a:xfrm>
            <a:off x="795288" y="881949"/>
            <a:ext cx="1029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/>
              <a:t>autopsy</a:t>
            </a:r>
            <a:endParaRPr lang="de-DE" sz="2000" b="1" dirty="0"/>
          </a:p>
        </p:txBody>
      </p:sp>
      <p:pic>
        <p:nvPicPr>
          <p:cNvPr id="19" name="Picture 6" descr=" 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64000"/>
                    </a14:imgEffect>
                    <a14:imgEffect>
                      <a14:brightnessContrast bright="-12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0766" y="1370129"/>
            <a:ext cx="2342623" cy="19522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ulmAVMonangioweb">
            <a:extLst>
              <a:ext uri="{FF2B5EF4-FFF2-40B4-BE49-F238E27FC236}">
                <a16:creationId xmlns:a16="http://schemas.microsoft.com/office/drawing/2014/main" id="{5C83424F-4C4B-475C-8F0E-546DDE4FE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lum bright="6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5443" y="1163470"/>
            <a:ext cx="569351" cy="107918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mage019">
            <a:extLst>
              <a:ext uri="{FF2B5EF4-FFF2-40B4-BE49-F238E27FC236}">
                <a16:creationId xmlns:a16="http://schemas.microsoft.com/office/drawing/2014/main" id="{76CC9AD0-48C0-4B8D-B4BC-F26B1179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6034" y="3981202"/>
            <a:ext cx="3152185" cy="22009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145915" y="837729"/>
            <a:ext cx="11925076" cy="25624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4" name="Picture 10" descr="susi-monitoring">
            <a:extLst>
              <a:ext uri="{FF2B5EF4-FFF2-40B4-BE49-F238E27FC236}">
                <a16:creationId xmlns:a16="http://schemas.microsoft.com/office/drawing/2014/main" id="{A6F1679A-5DC7-4C40-BC1B-D4D38F95E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lum bright="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6400" y="3996650"/>
            <a:ext cx="2530426" cy="217007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HornerS\Desktop\aaslid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216" y="3936162"/>
            <a:ext cx="2035527" cy="224132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hteck 36"/>
          <p:cNvSpPr/>
          <p:nvPr/>
        </p:nvSpPr>
        <p:spPr>
          <a:xfrm>
            <a:off x="133461" y="3522358"/>
            <a:ext cx="11925076" cy="30555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0" name="Pfeil nach rechts 17">
            <a:extLst>
              <a:ext uri="{FF2B5EF4-FFF2-40B4-BE49-F238E27FC236}">
                <a16:creationId xmlns:a16="http://schemas.microsoft.com/office/drawing/2014/main" id="{D040A32D-0D3B-46D8-80F1-37570901C086}"/>
              </a:ext>
            </a:extLst>
          </p:cNvPr>
          <p:cNvSpPr/>
          <p:nvPr/>
        </p:nvSpPr>
        <p:spPr>
          <a:xfrm>
            <a:off x="5787743" y="5006716"/>
            <a:ext cx="407306" cy="231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8E61E92B-42A0-4B25-9628-1CC132CE46FD}"/>
              </a:ext>
            </a:extLst>
          </p:cNvPr>
          <p:cNvSpPr txBox="1"/>
          <p:nvPr/>
        </p:nvSpPr>
        <p:spPr>
          <a:xfrm>
            <a:off x="5596239" y="3500172"/>
            <a:ext cx="711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/>
              <a:t>cTCD</a:t>
            </a:r>
            <a:endParaRPr lang="de-DE" sz="2000" b="1" dirty="0"/>
          </a:p>
        </p:txBody>
      </p:sp>
      <p:pic>
        <p:nvPicPr>
          <p:cNvPr id="43" name="Grafik 42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9927" y="1018652"/>
            <a:ext cx="1041064" cy="1054142"/>
          </a:xfrm>
          <a:prstGeom prst="rect">
            <a:avLst/>
          </a:prstGeom>
          <a:effectLst/>
        </p:spPr>
      </p:pic>
      <p:sp>
        <p:nvSpPr>
          <p:cNvPr id="4" name="Textfeld 3"/>
          <p:cNvSpPr txBox="1"/>
          <p:nvPr/>
        </p:nvSpPr>
        <p:spPr>
          <a:xfrm>
            <a:off x="4162477" y="5934647"/>
            <a:ext cx="9909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 err="1">
                <a:solidFill>
                  <a:schemeClr val="bg1"/>
                </a:solidFill>
              </a:rPr>
              <a:t>copyright</a:t>
            </a:r>
            <a:r>
              <a:rPr lang="de-AT" sz="800" dirty="0">
                <a:solidFill>
                  <a:schemeClr val="bg1"/>
                </a:solidFill>
              </a:rPr>
              <a:t> S. Horner</a:t>
            </a:r>
          </a:p>
        </p:txBody>
      </p:sp>
      <p:pic>
        <p:nvPicPr>
          <p:cNvPr id="5" name="VIDEO !!!!!">
            <a:hlinkClick r:id="" action="ppaction://media"/>
            <a:extLst>
              <a:ext uri="{FF2B5EF4-FFF2-40B4-BE49-F238E27FC236}">
                <a16:creationId xmlns:a16="http://schemas.microsoft.com/office/drawing/2014/main" id="{0DB00E7D-38D3-4A2D-B351-F233E31E7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502685" y="4067563"/>
            <a:ext cx="3203348" cy="202824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7D22EC74-1443-40A3-AE0A-D2B75102DC4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916" y="5050136"/>
            <a:ext cx="2299014" cy="1518291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0FA4489-9E5E-472C-AAF7-E483CCAD7C88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6978" y="5621124"/>
            <a:ext cx="501629" cy="36138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1723163-B6EF-4BB5-9A9E-4FF6A6A7B2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5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34"/>
    </mc:Choice>
    <mc:Fallback xmlns="">
      <p:transition spd="slow" advTm="72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9592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594" objId="5"/>
        <p14:stopEvt time="59717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TCD1a-4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271" y="804846"/>
            <a:ext cx="3375784" cy="220276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HornerS\Desktop\pf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2433" y="1254804"/>
            <a:ext cx="1734122" cy="163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V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784" y="804847"/>
            <a:ext cx="3531320" cy="22027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HornerS\Desktop\bilder wie geschicktcziba arbeit\Figure 4-1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271" y="3250487"/>
            <a:ext cx="3375784" cy="271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:\Users\HornerS\Desktop\bilder wie geschicktcziba arbeit\Figure 2-16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784" y="3219130"/>
            <a:ext cx="3531320" cy="272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pulmAVMonangioweb"/>
          <p:cNvPicPr>
            <a:picLocks noChangeAspect="1" noChangeArrowheads="1"/>
          </p:cNvPicPr>
          <p:nvPr/>
        </p:nvPicPr>
        <p:blipFill>
          <a:blip r:embed="rId9" cstate="email">
            <a:lum bright="6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0286" y="4282596"/>
            <a:ext cx="1075904" cy="1774356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ia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6129" y="4331236"/>
            <a:ext cx="1849350" cy="171226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80-Grad-Pfeil 12"/>
          <p:cNvSpPr/>
          <p:nvPr/>
        </p:nvSpPr>
        <p:spPr>
          <a:xfrm>
            <a:off x="3536497" y="710426"/>
            <a:ext cx="961402" cy="771099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178" y="6361852"/>
            <a:ext cx="1728813" cy="385788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0840137" y="6423941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Horner</a:t>
            </a:r>
            <a:endParaRPr lang="de-AT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180-Grad-Pfeil 17"/>
          <p:cNvSpPr/>
          <p:nvPr/>
        </p:nvSpPr>
        <p:spPr>
          <a:xfrm>
            <a:off x="7202403" y="708239"/>
            <a:ext cx="961402" cy="771099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5494" y="804846"/>
            <a:ext cx="2232464" cy="141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180-Grad-Pfeil 20"/>
          <p:cNvSpPr/>
          <p:nvPr/>
        </p:nvSpPr>
        <p:spPr>
          <a:xfrm>
            <a:off x="9184793" y="705376"/>
            <a:ext cx="961402" cy="771099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24" name="180-Grad-Pfeil 23"/>
          <p:cNvSpPr/>
          <p:nvPr/>
        </p:nvSpPr>
        <p:spPr>
          <a:xfrm>
            <a:off x="3503025" y="3108756"/>
            <a:ext cx="961402" cy="771099"/>
          </a:xfrm>
          <a:prstGeom prst="utur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91590255-55F2-45B0-B49D-86F094285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5494" y="2578697"/>
            <a:ext cx="2232464" cy="2968601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FontTx/>
              <a:buNone/>
              <a:tabLst>
                <a:tab pos="185738" algn="l"/>
                <a:tab pos="2514600" algn="l"/>
              </a:tabLst>
              <a:defRPr/>
            </a:pPr>
            <a:r>
              <a:rPr lang="de-AT" altLang="de-DE" sz="2000" kern="0" dirty="0" err="1">
                <a:solidFill>
                  <a:srgbClr val="FFFF00"/>
                </a:solidFill>
                <a:cs typeface="Tahoma" pitchFamily="34" charset="0"/>
              </a:rPr>
              <a:t>Contrast</a:t>
            </a:r>
            <a:r>
              <a:rPr lang="de-AT" altLang="de-DE" sz="2000" kern="0" dirty="0">
                <a:solidFill>
                  <a:srgbClr val="FFFF00"/>
                </a:solidFill>
                <a:cs typeface="Tahoma" pitchFamily="34" charset="0"/>
              </a:rPr>
              <a:t> </a:t>
            </a:r>
            <a:r>
              <a:rPr lang="de-AT" altLang="de-DE" sz="2000" kern="0" dirty="0" err="1">
                <a:solidFill>
                  <a:srgbClr val="FFFF00"/>
                </a:solidFill>
                <a:cs typeface="Tahoma" pitchFamily="34" charset="0"/>
              </a:rPr>
              <a:t>agents</a:t>
            </a:r>
            <a:endParaRPr lang="de-AT" altLang="de-DE" sz="2000" kern="0" dirty="0">
              <a:solidFill>
                <a:srgbClr val="FFFF00"/>
              </a:solidFill>
              <a:cs typeface="Tahoma" pitchFamily="34" charset="0"/>
            </a:endParaRPr>
          </a:p>
          <a:p>
            <a:pPr marL="0" indent="0">
              <a:lnSpc>
                <a:spcPct val="90000"/>
              </a:lnSpc>
              <a:buFontTx/>
              <a:buNone/>
              <a:tabLst>
                <a:tab pos="185738" algn="l"/>
                <a:tab pos="2514600" algn="l"/>
              </a:tabLst>
              <a:defRPr/>
            </a:pPr>
            <a:endParaRPr lang="de-DE" altLang="de-DE" sz="2000" kern="0" dirty="0">
              <a:solidFill>
                <a:schemeClr val="bg1"/>
              </a:solidFill>
              <a:cs typeface="Tahoma" pitchFamily="34" charset="0"/>
            </a:endParaRPr>
          </a:p>
          <a:p>
            <a:pPr marL="0" indent="0">
              <a:lnSpc>
                <a:spcPct val="90000"/>
              </a:lnSpc>
              <a:buFontTx/>
              <a:buNone/>
              <a:tabLst>
                <a:tab pos="185738" algn="l"/>
                <a:tab pos="2514600" algn="l"/>
              </a:tabLst>
              <a:defRPr/>
            </a:pPr>
            <a:r>
              <a:rPr lang="de-DE" altLang="de-DE" sz="2000" kern="0" dirty="0">
                <a:solidFill>
                  <a:schemeClr val="bg1"/>
                </a:solidFill>
                <a:cs typeface="Tahoma" pitchFamily="34" charset="0"/>
              </a:rPr>
              <a:t>Oxypolygelatine</a:t>
            </a:r>
          </a:p>
          <a:p>
            <a:pPr marL="0" indent="0">
              <a:lnSpc>
                <a:spcPct val="90000"/>
              </a:lnSpc>
              <a:buFontTx/>
              <a:buNone/>
              <a:tabLst>
                <a:tab pos="185738" algn="l"/>
                <a:tab pos="2514600" algn="l"/>
              </a:tabLst>
              <a:defRPr/>
            </a:pPr>
            <a:r>
              <a:rPr lang="de-DE" altLang="de-DE" sz="1400" kern="0" dirty="0">
                <a:solidFill>
                  <a:schemeClr val="bg1"/>
                </a:solidFill>
                <a:cs typeface="Tahoma" pitchFamily="34" charset="0"/>
              </a:rPr>
              <a:t>(</a:t>
            </a:r>
            <a:r>
              <a:rPr lang="de-DE" altLang="de-DE" sz="1400" kern="0" dirty="0" err="1">
                <a:solidFill>
                  <a:schemeClr val="bg1"/>
                </a:solidFill>
                <a:cs typeface="Tahoma" pitchFamily="34" charset="0"/>
              </a:rPr>
              <a:t>Gelifundol</a:t>
            </a:r>
            <a:r>
              <a:rPr lang="en-US" altLang="de-DE" sz="1400" kern="0" dirty="0">
                <a:solidFill>
                  <a:schemeClr val="bg1"/>
                </a:solidFill>
                <a:cs typeface="Tahoma" pitchFamily="34" charset="0"/>
              </a:rPr>
              <a:t>®)     </a:t>
            </a:r>
          </a:p>
          <a:p>
            <a:pPr marL="0" indent="0">
              <a:lnSpc>
                <a:spcPct val="90000"/>
              </a:lnSpc>
              <a:buFontTx/>
              <a:buNone/>
              <a:tabLst>
                <a:tab pos="185738" algn="l"/>
                <a:tab pos="2514600" algn="l"/>
              </a:tabLst>
              <a:defRPr/>
            </a:pPr>
            <a:r>
              <a:rPr lang="en-US" altLang="de-DE" sz="1400" kern="0" dirty="0">
                <a:solidFill>
                  <a:schemeClr val="bg1"/>
                </a:solidFill>
                <a:cs typeface="Tahoma" pitchFamily="34" charset="0"/>
              </a:rPr>
              <a:t>                          </a:t>
            </a:r>
          </a:p>
          <a:p>
            <a:pPr marL="0" indent="0">
              <a:lnSpc>
                <a:spcPct val="90000"/>
              </a:lnSpc>
              <a:buNone/>
              <a:tabLst>
                <a:tab pos="185738" algn="l"/>
                <a:tab pos="2514600" algn="l"/>
              </a:tabLst>
              <a:defRPr/>
            </a:pPr>
            <a:r>
              <a:rPr lang="de-DE" altLang="de-DE" sz="2000" kern="0" dirty="0" err="1">
                <a:solidFill>
                  <a:schemeClr val="bg1"/>
                </a:solidFill>
                <a:cs typeface="Tahoma" pitchFamily="34" charset="0"/>
              </a:rPr>
              <a:t>agitated</a:t>
            </a:r>
            <a:r>
              <a:rPr lang="de-DE" altLang="de-DE" sz="2000" kern="0" dirty="0">
                <a:solidFill>
                  <a:schemeClr val="bg1"/>
                </a:solidFill>
                <a:cs typeface="Tahoma" pitchFamily="34" charset="0"/>
              </a:rPr>
              <a:t> </a:t>
            </a:r>
            <a:r>
              <a:rPr lang="de-DE" altLang="de-DE" sz="2000" kern="0" dirty="0" err="1">
                <a:solidFill>
                  <a:schemeClr val="bg1"/>
                </a:solidFill>
                <a:cs typeface="Tahoma" pitchFamily="34" charset="0"/>
              </a:rPr>
              <a:t>saline</a:t>
            </a:r>
            <a:endParaRPr lang="de-DE" altLang="de-DE" sz="2000" kern="0" dirty="0">
              <a:solidFill>
                <a:schemeClr val="bg1"/>
              </a:solidFill>
              <a:cs typeface="Tahoma" pitchFamily="34" charset="0"/>
            </a:endParaRPr>
          </a:p>
          <a:p>
            <a:pPr marL="0" indent="0">
              <a:lnSpc>
                <a:spcPct val="90000"/>
              </a:lnSpc>
              <a:buNone/>
              <a:tabLst>
                <a:tab pos="185738" algn="l"/>
                <a:tab pos="2514600" algn="l"/>
              </a:tabLst>
              <a:defRPr/>
            </a:pPr>
            <a:r>
              <a:rPr lang="de-DE" altLang="de-DE" sz="2000" kern="0" dirty="0">
                <a:solidFill>
                  <a:schemeClr val="bg1"/>
                </a:solidFill>
                <a:cs typeface="Tahoma" pitchFamily="34" charset="0"/>
              </a:rPr>
              <a:t>             </a:t>
            </a:r>
          </a:p>
          <a:p>
            <a:pPr marL="0" indent="0">
              <a:lnSpc>
                <a:spcPct val="90000"/>
              </a:lnSpc>
              <a:buNone/>
              <a:tabLst>
                <a:tab pos="185738" algn="l"/>
                <a:tab pos="2514600" algn="l"/>
              </a:tabLst>
              <a:defRPr/>
            </a:pPr>
            <a:r>
              <a:rPr lang="de-DE" altLang="de-DE" sz="2000" kern="0" dirty="0" err="1">
                <a:solidFill>
                  <a:schemeClr val="bg1"/>
                </a:solidFill>
                <a:cs typeface="Tahoma" pitchFamily="34" charset="0"/>
              </a:rPr>
              <a:t>Echovist</a:t>
            </a:r>
            <a:r>
              <a:rPr lang="en-US" altLang="de-DE" sz="2000" kern="0" dirty="0">
                <a:solidFill>
                  <a:schemeClr val="bg1"/>
                </a:solidFill>
                <a:cs typeface="Tahoma" pitchFamily="34" charset="0"/>
              </a:rPr>
              <a:t>®</a:t>
            </a:r>
            <a:endParaRPr lang="de-DE" altLang="de-DE" sz="2000" b="1" kern="0" dirty="0">
              <a:solidFill>
                <a:schemeClr val="bg1"/>
              </a:solidFill>
              <a:cs typeface="Tahoma" pitchFamily="34" charset="0"/>
            </a:endParaRPr>
          </a:p>
        </p:txBody>
      </p:sp>
      <p:sp>
        <p:nvSpPr>
          <p:cNvPr id="26" name="Line 7">
            <a:extLst>
              <a:ext uri="{FF2B5EF4-FFF2-40B4-BE49-F238E27FC236}">
                <a16:creationId xmlns:a16="http://schemas.microsoft.com/office/drawing/2014/main" id="{8D626726-0A0F-494B-861F-B5A3A29D450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93011" y="4720354"/>
            <a:ext cx="504825" cy="61118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7" name="Line 6">
            <a:extLst>
              <a:ext uri="{FF2B5EF4-FFF2-40B4-BE49-F238E27FC236}">
                <a16:creationId xmlns:a16="http://schemas.microsoft.com/office/drawing/2014/main" id="{24EA6DAC-C9AC-476A-A924-F1CB2E20EAE0}"/>
              </a:ext>
            </a:extLst>
          </p:cNvPr>
          <p:cNvSpPr>
            <a:spLocks noChangeShapeType="1"/>
          </p:cNvSpPr>
          <p:nvPr/>
        </p:nvSpPr>
        <p:spPr bwMode="auto">
          <a:xfrm>
            <a:off x="9937449" y="4720355"/>
            <a:ext cx="615950" cy="61118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AT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7B62DE86-3A3C-486D-A589-F005DAEB410F}"/>
              </a:ext>
            </a:extLst>
          </p:cNvPr>
          <p:cNvSpPr txBox="1"/>
          <p:nvPr/>
        </p:nvSpPr>
        <p:spPr>
          <a:xfrm>
            <a:off x="1848490" y="121300"/>
            <a:ext cx="849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Segoe Print" panose="02000600000000000000" pitchFamily="2" charset="0"/>
              </a:rPr>
              <a:t>The </a:t>
            </a:r>
            <a:r>
              <a:rPr lang="de-AT" sz="2400" dirty="0" err="1">
                <a:latin typeface="Segoe Print" panose="02000600000000000000" pitchFamily="2" charset="0"/>
              </a:rPr>
              <a:t>Role</a:t>
            </a:r>
            <a:r>
              <a:rPr lang="de-AT" sz="2400" dirty="0">
                <a:latin typeface="Segoe Print" panose="02000600000000000000" pitchFamily="2" charset="0"/>
              </a:rPr>
              <a:t> </a:t>
            </a:r>
            <a:r>
              <a:rPr lang="de-AT" sz="2400" dirty="0" err="1">
                <a:latin typeface="Segoe Print" panose="02000600000000000000" pitchFamily="2" charset="0"/>
              </a:rPr>
              <a:t>of</a:t>
            </a:r>
            <a:r>
              <a:rPr lang="de-AT" sz="2400" dirty="0">
                <a:latin typeface="Segoe Print" panose="02000600000000000000" pitchFamily="2" charset="0"/>
              </a:rPr>
              <a:t> TCD in PFO </a:t>
            </a:r>
            <a:r>
              <a:rPr lang="de-AT" sz="2400" dirty="0">
                <a:solidFill>
                  <a:srgbClr val="FF0000"/>
                </a:solidFill>
                <a:latin typeface="Segoe Print" panose="02000600000000000000" pitchFamily="2" charset="0"/>
              </a:rPr>
              <a:t>Diagnosis</a:t>
            </a:r>
            <a:r>
              <a:rPr lang="de-AT" sz="2400" dirty="0">
                <a:latin typeface="Segoe Print" panose="02000600000000000000" pitchFamily="2" charset="0"/>
              </a:rPr>
              <a:t> and Management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4F3D4DCB-C0EB-4665-882F-A11FAABE84CB}"/>
              </a:ext>
            </a:extLst>
          </p:cNvPr>
          <p:cNvSpPr/>
          <p:nvPr/>
        </p:nvSpPr>
        <p:spPr>
          <a:xfrm>
            <a:off x="357145" y="6221848"/>
            <a:ext cx="9169410" cy="58477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de-AT" altLang="de-DE" sz="1600" kern="0" dirty="0" err="1">
                <a:solidFill>
                  <a:srgbClr val="FFFF00"/>
                </a:solidFill>
                <a:latin typeface="Arial" pitchFamily="34" charset="0"/>
              </a:rPr>
              <a:t>Detection</a:t>
            </a:r>
            <a:r>
              <a:rPr lang="de-AT" altLang="de-DE" sz="1600" kern="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de-AT" altLang="de-DE" sz="1600" kern="0" dirty="0" err="1">
                <a:solidFill>
                  <a:srgbClr val="FFFF00"/>
                </a:solidFill>
                <a:latin typeface="Arial" pitchFamily="34" charset="0"/>
              </a:rPr>
              <a:t>of</a:t>
            </a:r>
            <a:r>
              <a:rPr lang="de-AT" altLang="de-DE" sz="1600" kern="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de-AT" altLang="de-DE" sz="1600" kern="0" dirty="0" err="1">
                <a:solidFill>
                  <a:srgbClr val="FFFF00"/>
                </a:solidFill>
                <a:latin typeface="Arial" pitchFamily="34" charset="0"/>
              </a:rPr>
              <a:t>right-to-left</a:t>
            </a:r>
            <a:r>
              <a:rPr lang="de-AT" altLang="de-DE" sz="1600" kern="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de-AT" altLang="de-DE" sz="1600" kern="0" dirty="0" err="1">
                <a:solidFill>
                  <a:srgbClr val="FFFF00"/>
                </a:solidFill>
                <a:latin typeface="Arial" pitchFamily="34" charset="0"/>
              </a:rPr>
              <a:t>shunt</a:t>
            </a:r>
            <a:r>
              <a:rPr lang="de-AT" altLang="de-DE" sz="1600" kern="0" dirty="0">
                <a:solidFill>
                  <a:srgbClr val="FFFF00"/>
                </a:solidFill>
                <a:latin typeface="Arial" pitchFamily="34" charset="0"/>
              </a:rPr>
              <a:t>  </a:t>
            </a:r>
            <a:r>
              <a:rPr lang="de-AT" altLang="de-DE" sz="1600" kern="0" dirty="0" err="1">
                <a:solidFill>
                  <a:srgbClr val="FFFF00"/>
                </a:solidFill>
                <a:latin typeface="Arial" pitchFamily="34" charset="0"/>
              </a:rPr>
              <a:t>with</a:t>
            </a:r>
            <a:r>
              <a:rPr lang="de-AT" altLang="de-DE" sz="1600" kern="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de-AT" altLang="de-DE" sz="1600" kern="0" dirty="0" err="1">
                <a:solidFill>
                  <a:srgbClr val="FFFF00"/>
                </a:solidFill>
                <a:latin typeface="Arial" pitchFamily="34" charset="0"/>
              </a:rPr>
              <a:t>ultrasound</a:t>
            </a:r>
            <a:r>
              <a:rPr lang="de-AT" altLang="de-DE" sz="1600" kern="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de-AT" altLang="de-DE" sz="1600" kern="0" dirty="0" err="1">
                <a:solidFill>
                  <a:srgbClr val="FFFF00"/>
                </a:solidFill>
                <a:latin typeface="Arial" pitchFamily="34" charset="0"/>
              </a:rPr>
              <a:t>contrast</a:t>
            </a:r>
            <a:r>
              <a:rPr lang="de-AT" altLang="de-DE" sz="1600" kern="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de-AT" altLang="de-DE" sz="1600" kern="0" dirty="0" err="1">
                <a:solidFill>
                  <a:srgbClr val="FFFF00"/>
                </a:solidFill>
                <a:latin typeface="Arial" pitchFamily="34" charset="0"/>
              </a:rPr>
              <a:t>agent</a:t>
            </a:r>
            <a:r>
              <a:rPr lang="de-AT" altLang="de-DE" sz="1600" kern="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de-AT" altLang="de-DE" sz="1600" kern="0" dirty="0" err="1">
                <a:solidFill>
                  <a:srgbClr val="FFFF00"/>
                </a:solidFill>
                <a:latin typeface="Arial" pitchFamily="34" charset="0"/>
              </a:rPr>
              <a:t>and</a:t>
            </a:r>
            <a:r>
              <a:rPr lang="de-AT" altLang="de-DE" sz="1600" kern="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de-AT" altLang="de-DE" sz="1600" kern="0" dirty="0" err="1">
                <a:solidFill>
                  <a:srgbClr val="FFFF00"/>
                </a:solidFill>
                <a:latin typeface="Arial" pitchFamily="34" charset="0"/>
              </a:rPr>
              <a:t>transcranial</a:t>
            </a:r>
            <a:r>
              <a:rPr lang="de-AT" altLang="de-DE" sz="1600" kern="0" dirty="0">
                <a:solidFill>
                  <a:srgbClr val="FFFF00"/>
                </a:solidFill>
                <a:latin typeface="Arial" pitchFamily="34" charset="0"/>
              </a:rPr>
              <a:t> Doppler </a:t>
            </a:r>
            <a:r>
              <a:rPr lang="de-AT" altLang="de-DE" sz="1600" kern="0" dirty="0" err="1">
                <a:solidFill>
                  <a:srgbClr val="FFFF00"/>
                </a:solidFill>
                <a:latin typeface="Arial" pitchFamily="34" charset="0"/>
              </a:rPr>
              <a:t>sonography</a:t>
            </a:r>
            <a:r>
              <a:rPr lang="de-AT" altLang="de-DE" sz="1600" kern="0" dirty="0">
                <a:solidFill>
                  <a:srgbClr val="FFFF00"/>
                </a:solidFill>
                <a:latin typeface="Arial" pitchFamily="34" charset="0"/>
              </a:rPr>
              <a:t>. </a:t>
            </a:r>
          </a:p>
          <a:p>
            <a:pPr algn="l">
              <a:defRPr/>
            </a:pPr>
            <a:r>
              <a:rPr lang="de-AT" altLang="de-DE" sz="1600" kern="0" dirty="0" err="1">
                <a:solidFill>
                  <a:srgbClr val="FFFF00"/>
                </a:solidFill>
                <a:latin typeface="Arial" pitchFamily="34" charset="0"/>
              </a:rPr>
              <a:t>Jauss</a:t>
            </a:r>
            <a:r>
              <a:rPr lang="de-AT" altLang="de-DE" sz="1600" kern="0" dirty="0">
                <a:solidFill>
                  <a:srgbClr val="FFFF00"/>
                </a:solidFill>
                <a:latin typeface="Arial" pitchFamily="34" charset="0"/>
              </a:rPr>
              <a:t> M, </a:t>
            </a:r>
            <a:r>
              <a:rPr lang="de-AT" altLang="de-DE" sz="1600" kern="0" dirty="0" err="1">
                <a:solidFill>
                  <a:srgbClr val="FFFF00"/>
                </a:solidFill>
                <a:latin typeface="Arial" pitchFamily="34" charset="0"/>
              </a:rPr>
              <a:t>Zanette</a:t>
            </a:r>
            <a:r>
              <a:rPr lang="de-AT" altLang="de-DE" sz="1600" kern="0" dirty="0">
                <a:solidFill>
                  <a:srgbClr val="FFFF00"/>
                </a:solidFill>
                <a:latin typeface="Arial" pitchFamily="34" charset="0"/>
              </a:rPr>
              <a:t> EM </a:t>
            </a:r>
            <a:r>
              <a:rPr lang="de-AT" altLang="de-DE" sz="1600" kern="0" dirty="0" err="1">
                <a:solidFill>
                  <a:srgbClr val="FFFF00"/>
                </a:solidFill>
                <a:latin typeface="Arial" pitchFamily="34" charset="0"/>
              </a:rPr>
              <a:t>for</a:t>
            </a:r>
            <a:r>
              <a:rPr lang="de-AT" altLang="de-DE" sz="1600" kern="0" dirty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de-AT" altLang="de-DE" sz="1600" kern="0" dirty="0" err="1">
                <a:solidFill>
                  <a:srgbClr val="FFFF00"/>
                </a:solidFill>
                <a:latin typeface="Arial" pitchFamily="34" charset="0"/>
              </a:rPr>
              <a:t>the</a:t>
            </a:r>
            <a:r>
              <a:rPr lang="de-AT" altLang="de-DE" sz="1600" kern="0" dirty="0">
                <a:solidFill>
                  <a:srgbClr val="FFFF00"/>
                </a:solidFill>
                <a:latin typeface="Arial" pitchFamily="34" charset="0"/>
              </a:rPr>
              <a:t> Consensus Conference, </a:t>
            </a:r>
            <a:r>
              <a:rPr lang="de-AT" altLang="de-DE" sz="1600" kern="0" dirty="0" err="1">
                <a:solidFill>
                  <a:srgbClr val="FFFF00"/>
                </a:solidFill>
                <a:latin typeface="Arial" pitchFamily="34" charset="0"/>
              </a:rPr>
              <a:t>Cerebrovasc</a:t>
            </a:r>
            <a:r>
              <a:rPr lang="de-AT" altLang="de-DE" sz="1600" kern="0" dirty="0">
                <a:solidFill>
                  <a:srgbClr val="FFFF00"/>
                </a:solidFill>
                <a:latin typeface="Arial" pitchFamily="34" charset="0"/>
              </a:rPr>
              <a:t> Dis, </a:t>
            </a:r>
            <a:r>
              <a:rPr lang="de-AT" altLang="de-DE" sz="1600" b="1" kern="0" dirty="0">
                <a:solidFill>
                  <a:srgbClr val="FF0000"/>
                </a:solidFill>
                <a:latin typeface="Arial" pitchFamily="34" charset="0"/>
              </a:rPr>
              <a:t>2000</a:t>
            </a:r>
            <a:endParaRPr lang="de-DE" altLang="de-DE" sz="1600" b="1" kern="0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A0D864-07BF-4F83-851A-CEAD7F923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2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44"/>
    </mc:Choice>
    <mc:Fallback xmlns="">
      <p:transition spd="slow" advTm="65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93" x="9518650" y="4603750"/>
          <p14:tracePt t="20425" x="9518650" y="4622800"/>
          <p14:tracePt t="20433" x="9518650" y="4641850"/>
          <p14:tracePt t="20446" x="9525000" y="4673600"/>
          <p14:tracePt t="20478" x="9531350" y="4781550"/>
          <p14:tracePt t="20511" x="9563100" y="4921250"/>
          <p14:tracePt t="20528" x="9569450" y="4978400"/>
          <p14:tracePt t="20544" x="9582150" y="5067300"/>
          <p14:tracePt t="20561" x="9601200" y="5105400"/>
          <p14:tracePt t="20578" x="9613900" y="5149850"/>
          <p14:tracePt t="20594" x="9626600" y="5200650"/>
          <p14:tracePt t="20611" x="9639300" y="5257800"/>
          <p14:tracePt t="20628" x="9658350" y="5308600"/>
          <p14:tracePt t="20644" x="9671050" y="5346700"/>
          <p14:tracePt t="20661" x="9683750" y="5410200"/>
          <p14:tracePt t="20678" x="9709150" y="5467350"/>
          <p14:tracePt t="20694" x="9734550" y="5543550"/>
          <p14:tracePt t="20711" x="9747250" y="5594350"/>
          <p14:tracePt t="20727" x="9772650" y="5632450"/>
          <p14:tracePt t="20744" x="9785350" y="5670550"/>
          <p14:tracePt t="20761" x="9791700" y="5683250"/>
          <p14:tracePt t="20778" x="9804400" y="5689600"/>
          <p14:tracePt t="20794" x="9817100" y="5695950"/>
          <p14:tracePt t="20827" x="9823450" y="5708650"/>
          <p14:tracePt t="20844" x="9836150" y="5708650"/>
          <p14:tracePt t="20861" x="9842500" y="5721350"/>
          <p14:tracePt t="20878" x="9855200" y="5727700"/>
          <p14:tracePt t="20894" x="9867900" y="5740400"/>
          <p14:tracePt t="20911" x="9880600" y="5740400"/>
          <p14:tracePt t="20928" x="9893300" y="5753100"/>
          <p14:tracePt t="20944" x="9912350" y="5753100"/>
          <p14:tracePt t="20945" x="9918700" y="5753100"/>
          <p14:tracePt t="20961" x="9931400" y="5753100"/>
          <p14:tracePt t="20977" x="9963150" y="5753100"/>
          <p14:tracePt t="20994" x="9988550" y="5753100"/>
          <p14:tracePt t="21011" x="10013950" y="5753100"/>
          <p14:tracePt t="21027" x="10045700" y="5753100"/>
          <p14:tracePt t="21044" x="10083800" y="5753100"/>
          <p14:tracePt t="21060" x="10128250" y="5753100"/>
          <p14:tracePt t="21077" x="10166350" y="5746750"/>
          <p14:tracePt t="21094" x="10210800" y="5740400"/>
          <p14:tracePt t="21110" x="10236200" y="5734050"/>
          <p14:tracePt t="21127" x="10261600" y="5727700"/>
          <p14:tracePt t="21145" x="10293350" y="5721350"/>
          <p14:tracePt t="21161" x="10325100" y="5708650"/>
          <p14:tracePt t="21177" x="10363200" y="5702300"/>
          <p14:tracePt t="21194" x="10394950" y="5689600"/>
          <p14:tracePt t="21210" x="10433050" y="5676900"/>
          <p14:tracePt t="21227" x="10483850" y="5664200"/>
          <p14:tracePt t="21244" x="10521950" y="5638800"/>
          <p14:tracePt t="21260" x="10585450" y="5607050"/>
          <p14:tracePt t="21277" x="10648950" y="5575300"/>
          <p14:tracePt t="21294" x="10712450" y="5530850"/>
          <p14:tracePt t="21310" x="10769600" y="5480050"/>
          <p14:tracePt t="21327" x="10814050" y="5448300"/>
          <p14:tracePt t="21344" x="10852150" y="5391150"/>
          <p14:tracePt t="21360" x="10902950" y="5327650"/>
          <p14:tracePt t="21377" x="10947400" y="5289550"/>
          <p14:tracePt t="21394" x="10972800" y="5245100"/>
          <p14:tracePt t="21410" x="10985500" y="5219700"/>
          <p14:tracePt t="21427" x="11004550" y="5187950"/>
          <p14:tracePt t="21444" x="11017250" y="5162550"/>
          <p14:tracePt t="21460" x="11029950" y="5124450"/>
          <p14:tracePt t="21477" x="11049000" y="5099050"/>
          <p14:tracePt t="21494" x="11061700" y="5073650"/>
          <p14:tracePt t="21510" x="11061700" y="5060950"/>
          <p14:tracePt t="21527" x="11061700" y="5048250"/>
          <p14:tracePt t="21544" x="11061700" y="5035550"/>
          <p14:tracePt t="21561" x="11074400" y="5035550"/>
          <p14:tracePt t="21577" x="11074400" y="5022850"/>
          <p14:tracePt t="21594" x="11074400" y="5010150"/>
          <p14:tracePt t="21610" x="11074400" y="5003800"/>
          <p14:tracePt t="21627" x="11074400" y="4997450"/>
          <p14:tracePt t="21644" x="11074400" y="4984750"/>
          <p14:tracePt t="21660" x="11074400" y="4978400"/>
          <p14:tracePt t="21677" x="11074400" y="4953000"/>
          <p14:tracePt t="21693" x="11074400" y="4921250"/>
          <p14:tracePt t="21710" x="11074400" y="4902200"/>
          <p14:tracePt t="21727" x="11068050" y="4876800"/>
          <p14:tracePt t="21743" x="11055350" y="4857750"/>
          <p14:tracePt t="21745" x="11055350" y="4851400"/>
          <p14:tracePt t="21761" x="11042650" y="4838700"/>
          <p14:tracePt t="21777" x="11036300" y="4826000"/>
          <p14:tracePt t="21793" x="11023600" y="4806950"/>
          <p14:tracePt t="21810" x="11004550" y="4781550"/>
          <p14:tracePt t="21827" x="10972800" y="4743450"/>
          <p14:tracePt t="21843" x="10934700" y="4692650"/>
          <p14:tracePt t="21860" x="10896600" y="4641850"/>
          <p14:tracePt t="21877" x="10864850" y="4597400"/>
          <p14:tracePt t="21893" x="10833100" y="4578350"/>
          <p14:tracePt t="21910" x="10807700" y="4546600"/>
          <p14:tracePt t="21927" x="10788650" y="4533900"/>
          <p14:tracePt t="21943" x="10775950" y="4514850"/>
          <p14:tracePt t="21960" x="10763250" y="4495800"/>
          <p14:tracePt t="21960" x="10750550" y="4483100"/>
          <p14:tracePt t="21977" x="10725150" y="4457700"/>
          <p14:tracePt t="21994" x="10693400" y="4438650"/>
          <p14:tracePt t="22010" x="10687050" y="4432300"/>
          <p14:tracePt t="22027" x="10674350" y="4419600"/>
          <p14:tracePt t="22043" x="10661650" y="4413250"/>
          <p14:tracePt t="22060" x="10642600" y="4406900"/>
          <p14:tracePt t="22076" x="10623550" y="4406900"/>
          <p14:tracePt t="22093" x="10604500" y="4400550"/>
          <p14:tracePt t="22110" x="10579100" y="4394200"/>
          <p14:tracePt t="22127" x="10547350" y="4394200"/>
          <p14:tracePt t="22143" x="10490200" y="4394200"/>
          <p14:tracePt t="22161" x="10407650" y="4394200"/>
          <p14:tracePt t="22176" x="10363200" y="4394200"/>
          <p14:tracePt t="22193" x="10318750" y="4394200"/>
          <p14:tracePt t="22210" x="10274300" y="4413250"/>
          <p14:tracePt t="22226" x="10204450" y="4425950"/>
          <p14:tracePt t="22243" x="10153650" y="4432300"/>
          <p14:tracePt t="22260" x="10109200" y="4445000"/>
          <p14:tracePt t="22276" x="10071100" y="4464050"/>
          <p14:tracePt t="22293" x="10045700" y="4464050"/>
          <p14:tracePt t="22310" x="10013950" y="4464050"/>
          <p14:tracePt t="22326" x="9982200" y="4470400"/>
          <p14:tracePt t="22343" x="9963150" y="4483100"/>
          <p14:tracePt t="22360" x="9937750" y="4489450"/>
          <p14:tracePt t="22377" x="9906000" y="4527550"/>
          <p14:tracePt t="22393" x="9886950" y="4546600"/>
          <p14:tracePt t="22410" x="9874250" y="4552950"/>
          <p14:tracePt t="22426" x="9867900" y="4559300"/>
          <p14:tracePt t="22443" x="9861550" y="4572000"/>
          <p14:tracePt t="22460" x="9855200" y="4584700"/>
          <p14:tracePt t="22481" x="9855200" y="4591050"/>
          <p14:tracePt t="22497" x="9848850" y="4597400"/>
          <p14:tracePt t="22509" x="9842500" y="4603750"/>
          <p14:tracePt t="22529" x="9842500" y="4610100"/>
          <p14:tracePt t="22543" x="9842500" y="4616450"/>
          <p14:tracePt t="22721" x="0" y="0"/>
        </p14:tracePtLst>
        <p14:tracePtLst>
          <p14:tracePt t="47594" x="685800" y="3314700"/>
          <p14:tracePt t="47697" x="685800" y="3321050"/>
          <p14:tracePt t="47705" x="685800" y="3327400"/>
          <p14:tracePt t="47722" x="685800" y="3333750"/>
          <p14:tracePt t="47761" x="692150" y="3333750"/>
          <p14:tracePt t="47785" x="692150" y="3340100"/>
          <p14:tracePt t="47793" x="698500" y="3346450"/>
          <p14:tracePt t="47805" x="698500" y="3352800"/>
          <p14:tracePt t="47822" x="704850" y="3378200"/>
          <p14:tracePt t="47839" x="717550" y="3403600"/>
          <p14:tracePt t="47855" x="730250" y="3429000"/>
          <p14:tracePt t="47872" x="749300" y="3473450"/>
          <p14:tracePt t="47872" x="755650" y="3486150"/>
          <p14:tracePt t="47889" x="774700" y="3511550"/>
          <p14:tracePt t="47906" x="787400" y="3549650"/>
          <p14:tracePt t="47922" x="800100" y="3581400"/>
          <p14:tracePt t="47939" x="806450" y="3606800"/>
          <p14:tracePt t="47955" x="812800" y="3625850"/>
          <p14:tracePt t="47972" x="825500" y="3644900"/>
          <p14:tracePt t="47988" x="831850" y="3670300"/>
          <p14:tracePt t="48005" x="844550" y="3689350"/>
          <p14:tracePt t="48022" x="850900" y="3714750"/>
          <p14:tracePt t="48039" x="863600" y="3740150"/>
          <p14:tracePt t="48055" x="876300" y="3759200"/>
          <p14:tracePt t="48072" x="882650" y="3771900"/>
          <p14:tracePt t="48089" x="882650" y="3784600"/>
          <p14:tracePt t="48105" x="889000" y="3797300"/>
          <p14:tracePt t="48122" x="889000" y="3810000"/>
          <p14:tracePt t="48138" x="895350" y="3835400"/>
          <p14:tracePt t="48155" x="908050" y="3854450"/>
          <p14:tracePt t="48173" x="920750" y="3886200"/>
          <p14:tracePt t="48188" x="927100" y="3892550"/>
          <p14:tracePt t="48205" x="933450" y="3905250"/>
          <p14:tracePt t="48222" x="939800" y="3917950"/>
          <p14:tracePt t="48238" x="946150" y="3930650"/>
          <p14:tracePt t="48255" x="952500" y="3943350"/>
          <p14:tracePt t="48272" x="965200" y="3968750"/>
          <p14:tracePt t="48288" x="971550" y="4000500"/>
          <p14:tracePt t="48305" x="984250" y="4025900"/>
          <p14:tracePt t="48322" x="996950" y="4051300"/>
          <p14:tracePt t="48338" x="1009650" y="4064000"/>
          <p14:tracePt t="48355" x="1022350" y="4076700"/>
          <p14:tracePt t="48372" x="1028700" y="4089400"/>
          <p14:tracePt t="48388" x="1035050" y="4108450"/>
          <p14:tracePt t="48405" x="1035050" y="4121150"/>
          <p14:tracePt t="48422" x="1041400" y="4121150"/>
          <p14:tracePt t="48438" x="1054100" y="4140200"/>
          <p14:tracePt t="48455" x="1073150" y="4152900"/>
          <p14:tracePt t="48472" x="1079500" y="4165600"/>
          <p14:tracePt t="48488" x="1085850" y="4178300"/>
          <p14:tracePt t="48505" x="1092200" y="4184650"/>
          <p14:tracePt t="48521" x="1098550" y="4191000"/>
          <p14:tracePt t="48538" x="1104900" y="4197350"/>
          <p14:tracePt t="48555" x="1117600" y="4203700"/>
          <p14:tracePt t="48571" x="1123950" y="4203700"/>
          <p14:tracePt t="48588" x="1123950" y="4216400"/>
          <p14:tracePt t="48605" x="1136650" y="4229100"/>
          <p14:tracePt t="48621" x="1149350" y="4235450"/>
          <p14:tracePt t="48638" x="1162050" y="4241800"/>
          <p14:tracePt t="48655" x="1168400" y="4241800"/>
          <p14:tracePt t="48671" x="1187450" y="4254500"/>
          <p14:tracePt t="48688" x="1187450" y="4267200"/>
          <p14:tracePt t="48689" x="1193800" y="4267200"/>
          <p14:tracePt t="48705" x="1206500" y="4267200"/>
          <p14:tracePt t="48721" x="1206500" y="4279900"/>
          <p14:tracePt t="48738" x="1219200" y="4279900"/>
          <p14:tracePt t="48754" x="1231900" y="4279900"/>
          <p14:tracePt t="48771" x="1238250" y="4286250"/>
          <p14:tracePt t="48788" x="1250950" y="4286250"/>
          <p14:tracePt t="48805" x="1263650" y="4292600"/>
          <p14:tracePt t="48821" x="1282700" y="4298950"/>
          <p14:tracePt t="48838" x="1301750" y="4298950"/>
          <p14:tracePt t="48855" x="1314450" y="4298950"/>
          <p14:tracePt t="48871" x="1339850" y="4298950"/>
          <p14:tracePt t="48888" x="1358900" y="4298950"/>
          <p14:tracePt t="48890" x="1377950" y="4298950"/>
          <p14:tracePt t="48905" x="1403350" y="4298950"/>
          <p14:tracePt t="48921" x="1422400" y="4298950"/>
          <p14:tracePt t="48938" x="1447800" y="4298950"/>
          <p14:tracePt t="48954" x="1492250" y="4292600"/>
          <p14:tracePt t="48971" x="1511300" y="4292600"/>
          <p14:tracePt t="48988" x="1524000" y="4279900"/>
          <p14:tracePt t="49004" x="1543050" y="4279900"/>
          <p14:tracePt t="49021" x="1555750" y="4260850"/>
          <p14:tracePt t="49038" x="1574800" y="4254500"/>
          <p14:tracePt t="49054" x="1581150" y="4235450"/>
          <p14:tracePt t="49071" x="1587500" y="4229100"/>
          <p14:tracePt t="49088" x="1593850" y="4216400"/>
          <p14:tracePt t="49104" x="1612900" y="4203700"/>
          <p14:tracePt t="49121" x="1619250" y="4197350"/>
          <p14:tracePt t="49138" x="1631950" y="4178300"/>
          <p14:tracePt t="49154" x="1644650" y="4178300"/>
          <p14:tracePt t="49172" x="1644650" y="4171950"/>
          <p14:tracePt t="49188" x="1651000" y="4165600"/>
          <p14:tracePt t="49204" x="1657350" y="4159250"/>
          <p14:tracePt t="49221" x="1657350" y="4152900"/>
          <p14:tracePt t="49238" x="1663700" y="4146550"/>
          <p14:tracePt t="49254" x="1670050" y="4140200"/>
          <p14:tracePt t="49271" x="1676400" y="4133850"/>
          <p14:tracePt t="49287" x="1676400" y="4127500"/>
          <p14:tracePt t="49304" x="1689100" y="4114800"/>
          <p14:tracePt t="49322" x="1689100" y="4108450"/>
          <p14:tracePt t="49338" x="1689100" y="4095750"/>
          <p14:tracePt t="49354" x="1689100" y="4089400"/>
          <p14:tracePt t="49371" x="1689100" y="4083050"/>
          <p14:tracePt t="49387" x="1689100" y="4076700"/>
          <p14:tracePt t="49404" x="1689100" y="4064000"/>
          <p14:tracePt t="49421" x="1689100" y="4051300"/>
          <p14:tracePt t="49437" x="1689100" y="4044950"/>
          <p14:tracePt t="49454" x="1689100" y="4032250"/>
          <p14:tracePt t="49471" x="1689100" y="4013200"/>
          <p14:tracePt t="49487" x="1689100" y="4000500"/>
          <p14:tracePt t="49505" x="1689100" y="3994150"/>
          <p14:tracePt t="49529" x="1689100" y="3987800"/>
          <p14:tracePt t="49537" x="1689100" y="3981450"/>
          <p14:tracePt t="49609" x="1682750" y="3981450"/>
          <p14:tracePt t="49617" x="1682750" y="3968750"/>
          <p14:tracePt t="49626" x="1676400" y="3956050"/>
          <p14:tracePt t="49637" x="1670050" y="3943350"/>
          <p14:tracePt t="49654" x="1663700" y="3917950"/>
          <p14:tracePt t="49671" x="1651000" y="3898900"/>
          <p14:tracePt t="49687" x="1638300" y="3873500"/>
          <p14:tracePt t="49704" x="1625600" y="3867150"/>
          <p14:tracePt t="49705" x="1619250" y="3854450"/>
          <p14:tracePt t="49721" x="1587500" y="3841750"/>
          <p14:tracePt t="49737" x="1581150" y="3829050"/>
          <p14:tracePt t="49754" x="1562100" y="3810000"/>
          <p14:tracePt t="49770" x="1555750" y="3803650"/>
          <p14:tracePt t="49787" x="1549400" y="3803650"/>
          <p14:tracePt t="49938" x="0" y="0"/>
        </p14:tracePtLst>
        <p14:tracePtLst>
          <p14:tracePt t="54297" x="6013450" y="3543300"/>
          <p14:tracePt t="54529" x="6007100" y="3543300"/>
          <p14:tracePt t="54537" x="6000750" y="3543300"/>
          <p14:tracePt t="54551" x="5975350" y="3543300"/>
          <p14:tracePt t="54569" x="5899150" y="3543300"/>
          <p14:tracePt t="54584" x="5842000" y="3543300"/>
          <p14:tracePt t="54601" x="5784850" y="3549650"/>
          <p14:tracePt t="54617" x="5734050" y="3562350"/>
          <p14:tracePt t="54650" x="5676900" y="3562350"/>
          <p14:tracePt t="54683" x="5619750" y="3575050"/>
          <p14:tracePt t="54700" x="5575300" y="3587750"/>
          <p14:tracePt t="54716" x="5537200" y="3587750"/>
          <p14:tracePt t="54733" x="5492750" y="3606800"/>
          <p14:tracePt t="54750" x="5454650" y="3625850"/>
          <p14:tracePt t="54766" x="5410200" y="3638550"/>
          <p14:tracePt t="54783" x="5365750" y="3676650"/>
          <p14:tracePt t="54799" x="5321300" y="3714750"/>
          <p14:tracePt t="54801" x="5308600" y="3727450"/>
          <p14:tracePt t="54817" x="5283200" y="3759200"/>
          <p14:tracePt t="54833" x="5257800" y="3797300"/>
          <p14:tracePt t="54850" x="5232400" y="3835400"/>
          <p14:tracePt t="54866" x="5219700" y="3873500"/>
          <p14:tracePt t="54883" x="5213350" y="3898900"/>
          <p14:tracePt t="54900" x="5200650" y="3911600"/>
          <p14:tracePt t="54917" x="5194300" y="3930650"/>
          <p14:tracePt t="54933" x="5194300" y="3956050"/>
          <p14:tracePt t="54950" x="5194300" y="3975100"/>
          <p14:tracePt t="54966" x="5194300" y="4000500"/>
          <p14:tracePt t="54983" x="5194300" y="4019550"/>
          <p14:tracePt t="54999" x="5194300" y="4032250"/>
          <p14:tracePt t="55016" x="5194300" y="4057650"/>
          <p14:tracePt t="55018" x="5194300" y="4070350"/>
          <p14:tracePt t="55033" x="5219700" y="4114800"/>
          <p14:tracePt t="55049" x="5232400" y="4140200"/>
          <p14:tracePt t="55066" x="5245100" y="4165600"/>
          <p14:tracePt t="55083" x="5264150" y="4191000"/>
          <p14:tracePt t="55099" x="5283200" y="4216400"/>
          <p14:tracePt t="55116" x="5308600" y="4241800"/>
          <p14:tracePt t="55133" x="5327650" y="4260850"/>
          <p14:tracePt t="55149" x="5365750" y="4286250"/>
          <p14:tracePt t="55168" x="5416550" y="4311650"/>
          <p14:tracePt t="55183" x="5441950" y="4324350"/>
          <p14:tracePt t="55199" x="5480050" y="4356100"/>
          <p14:tracePt t="55216" x="5518150" y="4368800"/>
          <p14:tracePt t="55217" x="5537200" y="4375150"/>
          <p14:tracePt t="55233" x="5588000" y="4387850"/>
          <p14:tracePt t="55249" x="5626100" y="4394200"/>
          <p14:tracePt t="55266" x="5702300" y="4419600"/>
          <p14:tracePt t="55282" x="5759450" y="4445000"/>
          <p14:tracePt t="55299" x="5816600" y="4470400"/>
          <p14:tracePt t="55316" x="5873750" y="4489450"/>
          <p14:tracePt t="55332" x="5930900" y="4508500"/>
          <p14:tracePt t="55349" x="5988050" y="4508500"/>
          <p14:tracePt t="55366" x="6038850" y="4508500"/>
          <p14:tracePt t="55382" x="6076950" y="4508500"/>
          <p14:tracePt t="55399" x="6115050" y="4508500"/>
          <p14:tracePt t="55416" x="6146800" y="4508500"/>
          <p14:tracePt t="55433" x="6203950" y="4508500"/>
          <p14:tracePt t="55449" x="6242050" y="4495800"/>
          <p14:tracePt t="55466" x="6280150" y="4470400"/>
          <p14:tracePt t="55482" x="6311900" y="4451350"/>
          <p14:tracePt t="55499" x="6330950" y="4425950"/>
          <p14:tracePt t="55516" x="6337300" y="4419600"/>
          <p14:tracePt t="55532" x="6350000" y="4394200"/>
          <p14:tracePt t="55549" x="6356350" y="4375150"/>
          <p14:tracePt t="55566" x="6369050" y="4356100"/>
          <p14:tracePt t="55582" x="6375400" y="4330700"/>
          <p14:tracePt t="55599" x="6375400" y="4305300"/>
          <p14:tracePt t="55616" x="6388100" y="4273550"/>
          <p14:tracePt t="55632" x="6400800" y="4229100"/>
          <p14:tracePt t="55649" x="6400800" y="4203700"/>
          <p14:tracePt t="55666" x="6407150" y="4184650"/>
          <p14:tracePt t="55682" x="6413500" y="4165600"/>
          <p14:tracePt t="55699" x="6413500" y="4146550"/>
          <p14:tracePt t="55716" x="6413500" y="4121150"/>
          <p14:tracePt t="55732" x="6413500" y="4095750"/>
          <p14:tracePt t="55749" x="6413500" y="4070350"/>
          <p14:tracePt t="55765" x="6413500" y="4051300"/>
          <p14:tracePt t="55782" x="6413500" y="4038600"/>
          <p14:tracePt t="55799" x="6413500" y="4013200"/>
          <p14:tracePt t="55815" x="6413500" y="4000500"/>
          <p14:tracePt t="55816" x="6413500" y="3987800"/>
          <p14:tracePt t="55832" x="6407150" y="3987800"/>
          <p14:tracePt t="55849" x="6407150" y="3956050"/>
          <p14:tracePt t="55865" x="6400800" y="3949700"/>
          <p14:tracePt t="55882" x="6400800" y="3943350"/>
          <p14:tracePt t="55899" x="6400800" y="3937000"/>
          <p14:tracePt t="56074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27275" y="4428016"/>
            <a:ext cx="11537449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C00000"/>
                </a:solidFill>
              </a:rPr>
              <a:t>DGN /German Society </a:t>
            </a:r>
            <a:r>
              <a:rPr lang="de-DE" sz="2000" dirty="0" err="1">
                <a:solidFill>
                  <a:srgbClr val="C00000"/>
                </a:solidFill>
              </a:rPr>
              <a:t>of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 err="1">
                <a:solidFill>
                  <a:srgbClr val="C00000"/>
                </a:solidFill>
              </a:rPr>
              <a:t>Neurology</a:t>
            </a:r>
            <a:r>
              <a:rPr lang="de-DE" sz="2000" dirty="0"/>
              <a:t>. Kryptogener Schlaganfall und offenes </a:t>
            </a:r>
            <a:r>
              <a:rPr lang="de-DE" sz="2000" dirty="0" err="1"/>
              <a:t>Foramen</a:t>
            </a:r>
            <a:r>
              <a:rPr lang="de-DE" sz="2000" dirty="0"/>
              <a:t> ovale, S2e-Leitlinie, in: Diener HC et al. Deutsche Gesellschaft für Neurologie (Hrsg.), Leitlinien für Diagnostik und Therapie in der Neurologie. Online: www.dgn.org/leitlinien. </a:t>
            </a:r>
            <a:r>
              <a:rPr lang="de-AT" sz="2000" dirty="0"/>
              <a:t>Nervenarzt,                                                                                        </a:t>
            </a:r>
            <a:r>
              <a:rPr lang="de-AT" sz="2000" b="1" dirty="0"/>
              <a:t>2018</a:t>
            </a:r>
          </a:p>
        </p:txBody>
      </p:sp>
      <p:sp>
        <p:nvSpPr>
          <p:cNvPr id="10" name="Rechteck 9"/>
          <p:cNvSpPr/>
          <p:nvPr/>
        </p:nvSpPr>
        <p:spPr>
          <a:xfrm>
            <a:off x="327274" y="1120253"/>
            <a:ext cx="11537450" cy="7078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AT" sz="2000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European Position Paper </a:t>
            </a:r>
            <a:r>
              <a:rPr lang="de-AT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de-AT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AT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r>
              <a:rPr lang="de-AT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AT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patients</a:t>
            </a:r>
            <a:r>
              <a:rPr lang="de-AT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AT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patent </a:t>
            </a:r>
            <a:r>
              <a:rPr lang="de-AT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foramen</a:t>
            </a:r>
            <a:r>
              <a:rPr lang="de-AT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ovale. General </a:t>
            </a:r>
            <a:r>
              <a:rPr lang="de-AT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de-AT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AT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de-AT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circulation</a:t>
            </a:r>
            <a:r>
              <a:rPr lang="de-AT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thromboembolism</a:t>
            </a:r>
            <a:r>
              <a:rPr lang="de-AT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AT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Pristipino</a:t>
            </a:r>
            <a:r>
              <a:rPr lang="de-AT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 et al, </a:t>
            </a:r>
            <a:r>
              <a:rPr lang="de-AT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EuroIntervention</a:t>
            </a:r>
            <a:r>
              <a:rPr lang="de-AT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2019, European Heart Journal,</a:t>
            </a:r>
            <a:r>
              <a:rPr lang="en-US" sz="2000" dirty="0"/>
              <a:t>+      </a:t>
            </a:r>
            <a:r>
              <a:rPr lang="en-US" sz="2000" b="1" dirty="0">
                <a:solidFill>
                  <a:srgbClr val="FF0000"/>
                </a:solidFill>
              </a:rPr>
              <a:t>2021</a:t>
            </a:r>
            <a:endParaRPr lang="de-AT" sz="2000" b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27274" y="2768842"/>
            <a:ext cx="11537450" cy="7078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American Heart Association/American Stroke Association</a:t>
            </a:r>
            <a:r>
              <a:rPr lang="en-US" sz="2000" dirty="0">
                <a:solidFill>
                  <a:srgbClr val="000000"/>
                </a:solidFill>
              </a:rPr>
              <a:t>. Guideline for the prevention of stroke in patients with stroke and transient ischemic attack. </a:t>
            </a:r>
            <a:r>
              <a:rPr lang="en-US" sz="2000" dirty="0" err="1">
                <a:solidFill>
                  <a:srgbClr val="000000"/>
                </a:solidFill>
              </a:rPr>
              <a:t>Kleindorfer</a:t>
            </a:r>
            <a:r>
              <a:rPr lang="en-US" sz="2000" dirty="0">
                <a:solidFill>
                  <a:srgbClr val="000000"/>
                </a:solidFill>
              </a:rPr>
              <a:t> D et al. Stroke,                                                                  </a:t>
            </a:r>
            <a:r>
              <a:rPr lang="en-US" sz="2000" b="1" dirty="0">
                <a:solidFill>
                  <a:srgbClr val="FF0000"/>
                </a:solidFill>
              </a:rPr>
              <a:t>2021</a:t>
            </a:r>
            <a:endParaRPr lang="en-US" sz="800" b="1" dirty="0">
              <a:solidFill>
                <a:srgbClr val="FF0000"/>
              </a:solidFill>
              <a:latin typeface="Meta Pro Ligh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27274" y="5578724"/>
            <a:ext cx="1153745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C00000"/>
                </a:solidFill>
              </a:rPr>
              <a:t>ÖGSF/Austrian </a:t>
            </a:r>
            <a:r>
              <a:rPr lang="de-DE" sz="2000" dirty="0" err="1">
                <a:solidFill>
                  <a:srgbClr val="C00000"/>
                </a:solidFill>
              </a:rPr>
              <a:t>Stroke</a:t>
            </a:r>
            <a:r>
              <a:rPr lang="de-DE" sz="2000" dirty="0">
                <a:solidFill>
                  <a:srgbClr val="C00000"/>
                </a:solidFill>
              </a:rPr>
              <a:t> Society  </a:t>
            </a:r>
            <a:r>
              <a:rPr lang="de-DE" sz="2000" dirty="0"/>
              <a:t>Position Paper PFO – Update 2018. </a:t>
            </a:r>
            <a:r>
              <a:rPr lang="de-DE" sz="2000" dirty="0" err="1"/>
              <a:t>NeuroLogisch</a:t>
            </a:r>
            <a:r>
              <a:rPr lang="de-DE" sz="2000" dirty="0"/>
              <a:t>,                                             </a:t>
            </a:r>
            <a:r>
              <a:rPr lang="de-DE" sz="2000" b="1" dirty="0"/>
              <a:t>2018</a:t>
            </a:r>
            <a:endParaRPr lang="de-AT" sz="2000" b="1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C3DFC39-5F63-4D8E-BCE5-C729A3A6FA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178" y="6361852"/>
            <a:ext cx="1728813" cy="38578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647F26A-3C07-47A6-9EF1-88380977BF1A}"/>
              </a:ext>
            </a:extLst>
          </p:cNvPr>
          <p:cNvSpPr txBox="1"/>
          <p:nvPr/>
        </p:nvSpPr>
        <p:spPr>
          <a:xfrm>
            <a:off x="10840137" y="6423941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Horner</a:t>
            </a:r>
            <a:endParaRPr lang="de-AT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9D9444B-0B10-43C7-8850-B1F2A1681BB2}"/>
              </a:ext>
            </a:extLst>
          </p:cNvPr>
          <p:cNvSpPr txBox="1"/>
          <p:nvPr/>
        </p:nvSpPr>
        <p:spPr>
          <a:xfrm>
            <a:off x="1848490" y="121300"/>
            <a:ext cx="849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Segoe Print" panose="02000600000000000000" pitchFamily="2" charset="0"/>
              </a:rPr>
              <a:t>The </a:t>
            </a:r>
            <a:r>
              <a:rPr lang="de-AT" sz="2400" dirty="0" err="1">
                <a:latin typeface="Segoe Print" panose="02000600000000000000" pitchFamily="2" charset="0"/>
              </a:rPr>
              <a:t>Role</a:t>
            </a:r>
            <a:r>
              <a:rPr lang="de-AT" sz="2400" dirty="0">
                <a:latin typeface="Segoe Print" panose="02000600000000000000" pitchFamily="2" charset="0"/>
              </a:rPr>
              <a:t> </a:t>
            </a:r>
            <a:r>
              <a:rPr lang="de-AT" sz="2400" dirty="0" err="1">
                <a:latin typeface="Segoe Print" panose="02000600000000000000" pitchFamily="2" charset="0"/>
              </a:rPr>
              <a:t>of</a:t>
            </a:r>
            <a:r>
              <a:rPr lang="de-AT" sz="2400" dirty="0">
                <a:latin typeface="Segoe Print" panose="02000600000000000000" pitchFamily="2" charset="0"/>
              </a:rPr>
              <a:t> TCD in PFO Diagnosis and Management</a:t>
            </a:r>
          </a:p>
        </p:txBody>
      </p:sp>
      <p:sp>
        <p:nvSpPr>
          <p:cNvPr id="18" name="Rechteck 17"/>
          <p:cNvSpPr/>
          <p:nvPr/>
        </p:nvSpPr>
        <p:spPr>
          <a:xfrm>
            <a:off x="327274" y="1948578"/>
            <a:ext cx="1153745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de-AT" sz="2000" dirty="0">
                <a:solidFill>
                  <a:srgbClr val="C00000"/>
                </a:solidFill>
              </a:rPr>
              <a:t>European Society </a:t>
            </a:r>
            <a:r>
              <a:rPr lang="de-AT" sz="2000" dirty="0" err="1">
                <a:solidFill>
                  <a:srgbClr val="C00000"/>
                </a:solidFill>
              </a:rPr>
              <a:t>of</a:t>
            </a:r>
            <a:r>
              <a:rPr lang="de-AT" sz="2000" dirty="0">
                <a:solidFill>
                  <a:srgbClr val="C00000"/>
                </a:solidFill>
              </a:rPr>
              <a:t> </a:t>
            </a:r>
            <a:r>
              <a:rPr lang="de-AT" sz="2000" dirty="0" err="1">
                <a:solidFill>
                  <a:srgbClr val="C00000"/>
                </a:solidFill>
              </a:rPr>
              <a:t>Cardiology</a:t>
            </a:r>
            <a:r>
              <a:rPr lang="de-AT" sz="2000" dirty="0">
                <a:solidFill>
                  <a:srgbClr val="C00000"/>
                </a:solidFill>
              </a:rPr>
              <a:t>. </a:t>
            </a:r>
            <a:r>
              <a:rPr lang="de-AT" sz="2000" dirty="0"/>
              <a:t>ESC Guidelines </a:t>
            </a:r>
            <a:r>
              <a:rPr lang="de-AT" sz="2000" dirty="0" err="1"/>
              <a:t>for</a:t>
            </a:r>
            <a:r>
              <a:rPr lang="de-AT" sz="2000" dirty="0"/>
              <a:t> </a:t>
            </a:r>
            <a:r>
              <a:rPr lang="de-AT" sz="2000" dirty="0" err="1"/>
              <a:t>the</a:t>
            </a:r>
            <a:r>
              <a:rPr lang="de-AT" sz="2000" dirty="0"/>
              <a:t> </a:t>
            </a:r>
            <a:r>
              <a:rPr lang="de-AT" sz="2000" dirty="0" err="1"/>
              <a:t>management</a:t>
            </a:r>
            <a:r>
              <a:rPr lang="de-AT" sz="2000" dirty="0"/>
              <a:t> </a:t>
            </a:r>
            <a:r>
              <a:rPr lang="de-AT" sz="2000" dirty="0" err="1"/>
              <a:t>of</a:t>
            </a:r>
            <a:r>
              <a:rPr lang="de-AT" sz="2000" dirty="0"/>
              <a:t> adult </a:t>
            </a:r>
            <a:r>
              <a:rPr lang="de-AT" sz="2000" dirty="0" err="1"/>
              <a:t>congenital</a:t>
            </a:r>
            <a:r>
              <a:rPr lang="de-AT" sz="2000" dirty="0"/>
              <a:t> </a:t>
            </a:r>
            <a:r>
              <a:rPr lang="de-AT" sz="2000" dirty="0" err="1"/>
              <a:t>heart</a:t>
            </a:r>
            <a:r>
              <a:rPr lang="de-AT" sz="2000" dirty="0"/>
              <a:t> </a:t>
            </a:r>
            <a:r>
              <a:rPr lang="de-AT" sz="2000" dirty="0" err="1"/>
              <a:t>disease</a:t>
            </a:r>
            <a:r>
              <a:rPr lang="de-AT" sz="2000" dirty="0"/>
              <a:t>. Baumgartner H, De Backer J et al. European Heart Journal,                                                                                    </a:t>
            </a:r>
            <a:r>
              <a:rPr lang="de-AT" sz="2000" b="1" dirty="0">
                <a:solidFill>
                  <a:srgbClr val="FF0000"/>
                </a:solidFill>
              </a:rPr>
              <a:t>2021</a:t>
            </a:r>
          </a:p>
        </p:txBody>
      </p:sp>
      <p:sp>
        <p:nvSpPr>
          <p:cNvPr id="2" name="Rechteck 1"/>
          <p:cNvSpPr/>
          <p:nvPr/>
        </p:nvSpPr>
        <p:spPr>
          <a:xfrm>
            <a:off x="327274" y="3587374"/>
            <a:ext cx="11537450" cy="7078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American Academy of Neurology (AAN). </a:t>
            </a:r>
            <a:r>
              <a:rPr lang="en-US" sz="2000" dirty="0"/>
              <a:t>Practice Advisory Update: Patent Foramen </a:t>
            </a:r>
            <a:r>
              <a:rPr lang="en-US" sz="2000" dirty="0" err="1"/>
              <a:t>Ovale</a:t>
            </a:r>
            <a:r>
              <a:rPr lang="en-US" sz="2000" dirty="0"/>
              <a:t> and Secondary Stroke Prevention, </a:t>
            </a:r>
            <a:r>
              <a:rPr lang="en-US" sz="2000" dirty="0" err="1"/>
              <a:t>Messé</a:t>
            </a:r>
            <a:r>
              <a:rPr lang="en-US" sz="2000" dirty="0"/>
              <a:t> SR et al, Neurology,                                                                                                           </a:t>
            </a:r>
            <a:r>
              <a:rPr lang="en-US" sz="2000" b="1" dirty="0">
                <a:solidFill>
                  <a:srgbClr val="FF0000"/>
                </a:solidFill>
              </a:rPr>
              <a:t>2020</a:t>
            </a:r>
            <a:endParaRPr lang="de-AT" sz="2000" b="1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CFF37A-427B-48E9-A0B3-9356E95FA7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9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31"/>
    </mc:Choice>
    <mc:Fallback xmlns="">
      <p:transition spd="slow" advTm="26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27275" y="4651752"/>
            <a:ext cx="11537449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2">
                    <a:lumMod val="75000"/>
                  </a:schemeClr>
                </a:solidFill>
              </a:rPr>
              <a:t>DGN /German Society </a:t>
            </a:r>
            <a:r>
              <a:rPr lang="de-DE" sz="2000" dirty="0" err="1"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lang="de-DE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75000"/>
                  </a:schemeClr>
                </a:solidFill>
              </a:rPr>
              <a:t>Neurology</a:t>
            </a:r>
            <a:r>
              <a:rPr lang="de-DE" sz="2000" dirty="0">
                <a:solidFill>
                  <a:schemeClr val="bg2">
                    <a:lumMod val="75000"/>
                  </a:schemeClr>
                </a:solidFill>
              </a:rPr>
              <a:t>. Kryptogener Schlaganfall und offenes </a:t>
            </a:r>
            <a:r>
              <a:rPr lang="de-DE" sz="2000" dirty="0" err="1">
                <a:solidFill>
                  <a:schemeClr val="bg2">
                    <a:lumMod val="75000"/>
                  </a:schemeClr>
                </a:solidFill>
              </a:rPr>
              <a:t>Foramen</a:t>
            </a:r>
            <a:r>
              <a:rPr lang="de-DE" sz="2000" dirty="0">
                <a:solidFill>
                  <a:schemeClr val="bg2">
                    <a:lumMod val="75000"/>
                  </a:schemeClr>
                </a:solidFill>
              </a:rPr>
              <a:t> ovale, S2e-Leitlinie, in: Diener HC et al. Deutsche Gesellschaft für Neurologie (Hrsg.), Leitlinien für Diagnostik und Therapie in der Neurologie. Online: www.dgn.org/leitlinien. 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Nervenarzt,                                                                                        2018</a:t>
            </a:r>
          </a:p>
        </p:txBody>
      </p:sp>
      <p:sp>
        <p:nvSpPr>
          <p:cNvPr id="10" name="Rechteck 9"/>
          <p:cNvSpPr/>
          <p:nvPr/>
        </p:nvSpPr>
        <p:spPr>
          <a:xfrm>
            <a:off x="327274" y="1343989"/>
            <a:ext cx="11537450" cy="7078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European Position Paper on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patients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patent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foramen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ovale. General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circulation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thromboembolism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Pristipino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 et al, 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EuroIntervention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2019, European Heart Journal,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      2021</a:t>
            </a:r>
            <a:endParaRPr lang="de-AT" sz="2000" dirty="0">
              <a:solidFill>
                <a:schemeClr val="bg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27274" y="2992578"/>
            <a:ext cx="11537450" cy="7078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American Heart Association/American Stroke Association. Guideline for the prevention of stroke in patients with stroke and transient ischemic attack.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Kleindorfer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D et al. Stroke,                                                                  2021</a:t>
            </a:r>
            <a:endParaRPr lang="en-US" sz="800" dirty="0">
              <a:solidFill>
                <a:schemeClr val="bg2">
                  <a:lumMod val="75000"/>
                </a:schemeClr>
              </a:solidFill>
              <a:latin typeface="Meta Pro Ligh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27274" y="5802460"/>
            <a:ext cx="1153745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2">
                    <a:lumMod val="75000"/>
                  </a:schemeClr>
                </a:solidFill>
              </a:rPr>
              <a:t>ÖGSF/Austrian </a:t>
            </a:r>
            <a:r>
              <a:rPr lang="de-DE" sz="2000" dirty="0" err="1">
                <a:solidFill>
                  <a:schemeClr val="bg2">
                    <a:lumMod val="75000"/>
                  </a:schemeClr>
                </a:solidFill>
              </a:rPr>
              <a:t>Stroke</a:t>
            </a:r>
            <a:r>
              <a:rPr lang="de-DE" sz="2000" dirty="0">
                <a:solidFill>
                  <a:schemeClr val="bg2">
                    <a:lumMod val="75000"/>
                  </a:schemeClr>
                </a:solidFill>
              </a:rPr>
              <a:t> Society  Position Paper PFO – Update 2018. </a:t>
            </a:r>
            <a:r>
              <a:rPr lang="de-DE" sz="2000" dirty="0" err="1">
                <a:solidFill>
                  <a:schemeClr val="bg2">
                    <a:lumMod val="75000"/>
                  </a:schemeClr>
                </a:solidFill>
              </a:rPr>
              <a:t>NeuroLogisch</a:t>
            </a:r>
            <a:r>
              <a:rPr lang="de-DE" sz="2000" dirty="0">
                <a:solidFill>
                  <a:schemeClr val="bg2">
                    <a:lumMod val="75000"/>
                  </a:schemeClr>
                </a:solidFill>
              </a:rPr>
              <a:t>,                                             2018</a:t>
            </a:r>
            <a:endParaRPr lang="de-AT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C3DFC39-5F63-4D8E-BCE5-C729A3A6FA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178" y="6361852"/>
            <a:ext cx="1728813" cy="38578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647F26A-3C07-47A6-9EF1-88380977BF1A}"/>
              </a:ext>
            </a:extLst>
          </p:cNvPr>
          <p:cNvSpPr txBox="1"/>
          <p:nvPr/>
        </p:nvSpPr>
        <p:spPr>
          <a:xfrm>
            <a:off x="10840137" y="6423941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Horner</a:t>
            </a:r>
            <a:endParaRPr lang="de-AT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9D9444B-0B10-43C7-8850-B1F2A1681BB2}"/>
              </a:ext>
            </a:extLst>
          </p:cNvPr>
          <p:cNvSpPr txBox="1"/>
          <p:nvPr/>
        </p:nvSpPr>
        <p:spPr>
          <a:xfrm>
            <a:off x="1848490" y="121300"/>
            <a:ext cx="849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Segoe Print" panose="02000600000000000000" pitchFamily="2" charset="0"/>
              </a:rPr>
              <a:t>The </a:t>
            </a:r>
            <a:r>
              <a:rPr lang="de-AT" sz="2400" dirty="0" err="1">
                <a:latin typeface="Segoe Print" panose="02000600000000000000" pitchFamily="2" charset="0"/>
              </a:rPr>
              <a:t>Role</a:t>
            </a:r>
            <a:r>
              <a:rPr lang="de-AT" sz="2400" dirty="0">
                <a:latin typeface="Segoe Print" panose="02000600000000000000" pitchFamily="2" charset="0"/>
              </a:rPr>
              <a:t> </a:t>
            </a:r>
            <a:r>
              <a:rPr lang="de-AT" sz="2400" dirty="0" err="1">
                <a:latin typeface="Segoe Print" panose="02000600000000000000" pitchFamily="2" charset="0"/>
              </a:rPr>
              <a:t>of</a:t>
            </a:r>
            <a:r>
              <a:rPr lang="de-AT" sz="2400" dirty="0">
                <a:latin typeface="Segoe Print" panose="02000600000000000000" pitchFamily="2" charset="0"/>
              </a:rPr>
              <a:t> TCD in PFO Diagnosis and Management</a:t>
            </a:r>
          </a:p>
        </p:txBody>
      </p:sp>
      <p:sp>
        <p:nvSpPr>
          <p:cNvPr id="18" name="Rechteck 17"/>
          <p:cNvSpPr/>
          <p:nvPr/>
        </p:nvSpPr>
        <p:spPr>
          <a:xfrm>
            <a:off x="327274" y="2172314"/>
            <a:ext cx="1153745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European Society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Cardiology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. ESC Guidelines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for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the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management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 adult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congenital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heart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disease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. Baumgartner H, De Backer J et al. European Heart Journal,                                                                                    2021</a:t>
            </a:r>
          </a:p>
        </p:txBody>
      </p:sp>
      <p:sp>
        <p:nvSpPr>
          <p:cNvPr id="2" name="Rechteck 1"/>
          <p:cNvSpPr/>
          <p:nvPr/>
        </p:nvSpPr>
        <p:spPr>
          <a:xfrm>
            <a:off x="327274" y="3811110"/>
            <a:ext cx="11537450" cy="7078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American Academy of Neurology (AAN). Practice Advisory Update: Patent Foramen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Ovale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and Secondary Stroke Prevention,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Messé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SR et al, Neurology,                                                                                                           2020</a:t>
            </a:r>
            <a:endParaRPr lang="de-AT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600201" y="878494"/>
            <a:ext cx="8715982" cy="57248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9" name="Textfeld 18"/>
          <p:cNvSpPr txBox="1"/>
          <p:nvPr/>
        </p:nvSpPr>
        <p:spPr>
          <a:xfrm>
            <a:off x="1721798" y="953309"/>
            <a:ext cx="847278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/>
              <a:t>Management </a:t>
            </a:r>
            <a:r>
              <a:rPr lang="de-AT" sz="2000" b="1" dirty="0" err="1"/>
              <a:t>of</a:t>
            </a:r>
            <a:r>
              <a:rPr lang="de-AT" sz="2000" b="1" dirty="0"/>
              <a:t> Patent </a:t>
            </a:r>
            <a:r>
              <a:rPr lang="de-AT" sz="2000" b="1" dirty="0" err="1"/>
              <a:t>Foramen</a:t>
            </a:r>
            <a:r>
              <a:rPr lang="de-AT" sz="2000" b="1" dirty="0"/>
              <a:t> Ovale in ESUS </a:t>
            </a:r>
            <a:r>
              <a:rPr lang="de-AT" sz="2000" b="1" dirty="0" err="1"/>
              <a:t>Patients</a:t>
            </a:r>
            <a:r>
              <a:rPr lang="de-AT" sz="2000" b="1" dirty="0"/>
              <a:t>. Update 2021.</a:t>
            </a:r>
          </a:p>
          <a:p>
            <a:r>
              <a:rPr lang="de-AT" sz="2000" b="1" dirty="0"/>
              <a:t>                      Major Key Points/Messages </a:t>
            </a:r>
            <a:r>
              <a:rPr lang="de-AT" sz="2000" b="1" dirty="0" err="1"/>
              <a:t>from</a:t>
            </a:r>
            <a:r>
              <a:rPr lang="de-AT" sz="2000" b="1" dirty="0"/>
              <a:t> </a:t>
            </a:r>
            <a:r>
              <a:rPr lang="de-AT" sz="2000" b="1" dirty="0" err="1"/>
              <a:t>the</a:t>
            </a:r>
            <a:r>
              <a:rPr lang="de-AT" sz="2000" b="1" dirty="0"/>
              <a:t> Guidelines</a:t>
            </a:r>
          </a:p>
          <a:p>
            <a:endParaRPr lang="de-AT" sz="2000" dirty="0"/>
          </a:p>
          <a:p>
            <a:r>
              <a:rPr lang="de-AT" sz="2000" dirty="0"/>
              <a:t>Primary </a:t>
            </a:r>
            <a:r>
              <a:rPr lang="de-AT" sz="2000" dirty="0" err="1"/>
              <a:t>stroke</a:t>
            </a:r>
            <a:r>
              <a:rPr lang="de-AT" sz="2000" dirty="0"/>
              <a:t> </a:t>
            </a:r>
            <a:r>
              <a:rPr lang="de-AT" sz="2000" dirty="0" err="1"/>
              <a:t>prevention</a:t>
            </a:r>
            <a:r>
              <a:rPr lang="de-AT" sz="2000" dirty="0"/>
              <a:t>: </a:t>
            </a:r>
            <a:r>
              <a:rPr lang="de-AT" sz="2000" dirty="0" err="1"/>
              <a:t>no</a:t>
            </a:r>
            <a:r>
              <a:rPr lang="de-AT" sz="2000" dirty="0"/>
              <a:t> </a:t>
            </a:r>
            <a:r>
              <a:rPr lang="de-AT" sz="2000" dirty="0" err="1"/>
              <a:t>medical</a:t>
            </a:r>
            <a:r>
              <a:rPr lang="de-AT" sz="2000" dirty="0"/>
              <a:t>/</a:t>
            </a:r>
            <a:r>
              <a:rPr lang="de-AT" sz="2000" dirty="0" err="1"/>
              <a:t>interventional</a:t>
            </a:r>
            <a:r>
              <a:rPr lang="de-AT" sz="2000" dirty="0"/>
              <a:t> </a:t>
            </a:r>
            <a:r>
              <a:rPr lang="de-AT" sz="2000" dirty="0" err="1"/>
              <a:t>therapy</a:t>
            </a:r>
            <a:endParaRPr lang="de-AT" sz="2000" dirty="0"/>
          </a:p>
          <a:p>
            <a:endParaRPr lang="de-AT" sz="2000" dirty="0"/>
          </a:p>
          <a:p>
            <a:r>
              <a:rPr lang="de-AT" sz="2000" b="1" dirty="0" err="1"/>
              <a:t>Secundary</a:t>
            </a:r>
            <a:r>
              <a:rPr lang="de-AT" sz="2000" b="1" dirty="0"/>
              <a:t> </a:t>
            </a:r>
            <a:r>
              <a:rPr lang="de-AT" sz="2000" b="1" dirty="0" err="1"/>
              <a:t>stroke</a:t>
            </a:r>
            <a:r>
              <a:rPr lang="de-AT" sz="2000" b="1" dirty="0"/>
              <a:t> </a:t>
            </a:r>
            <a:r>
              <a:rPr lang="de-AT" sz="2000" b="1" dirty="0" err="1"/>
              <a:t>prevention</a:t>
            </a:r>
            <a:r>
              <a:rPr lang="de-AT" sz="2000" b="1" dirty="0"/>
              <a:t>/PFO </a:t>
            </a:r>
            <a:r>
              <a:rPr lang="de-AT" sz="2000" b="1" dirty="0" err="1"/>
              <a:t>closure</a:t>
            </a:r>
            <a:r>
              <a:rPr lang="de-AT" sz="2000" b="1" dirty="0"/>
              <a:t> </a:t>
            </a:r>
            <a:r>
              <a:rPr lang="de-AT" sz="2000" b="1" dirty="0" err="1"/>
              <a:t>if</a:t>
            </a:r>
            <a:r>
              <a:rPr lang="de-AT" sz="2000" b="1" dirty="0"/>
              <a:t>:</a:t>
            </a:r>
          </a:p>
          <a:p>
            <a:r>
              <a:rPr lang="de-AT" sz="2000" dirty="0"/>
              <a:t> </a:t>
            </a:r>
          </a:p>
          <a:p>
            <a:r>
              <a:rPr lang="de-AT" sz="2000" dirty="0"/>
              <a:t>Age </a:t>
            </a:r>
            <a:r>
              <a:rPr lang="de-DE" altLang="de-DE" sz="2000" dirty="0"/>
              <a:t>≤ 60 (65) </a:t>
            </a:r>
            <a:r>
              <a:rPr lang="de-DE" altLang="de-DE" sz="2000" dirty="0" err="1"/>
              <a:t>ys</a:t>
            </a:r>
            <a:endParaRPr lang="de-DE" altLang="de-DE" sz="2000" dirty="0"/>
          </a:p>
          <a:p>
            <a:endParaRPr lang="de-DE" altLang="de-DE" sz="2000" dirty="0"/>
          </a:p>
          <a:p>
            <a:r>
              <a:rPr lang="de-DE" altLang="de-DE" sz="2000" dirty="0" err="1"/>
              <a:t>Embolic</a:t>
            </a:r>
            <a:r>
              <a:rPr lang="de-DE" altLang="de-DE" sz="2000" dirty="0"/>
              <a:t>- </a:t>
            </a:r>
            <a:r>
              <a:rPr lang="de-DE" altLang="de-DE" sz="2000" dirty="0" err="1"/>
              <a:t>appearing</a:t>
            </a:r>
            <a:r>
              <a:rPr lang="de-DE" altLang="de-DE" sz="2000" dirty="0"/>
              <a:t> </a:t>
            </a:r>
            <a:r>
              <a:rPr lang="de-DE" altLang="de-DE" sz="2000" dirty="0" err="1"/>
              <a:t>ischemic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stroke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otherwise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unknown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source</a:t>
            </a:r>
            <a:endParaRPr lang="de-DE" altLang="de-DE" sz="2000" dirty="0"/>
          </a:p>
          <a:p>
            <a:endParaRPr lang="de-DE" altLang="de-DE" sz="2000" dirty="0"/>
          </a:p>
          <a:p>
            <a:r>
              <a:rPr lang="de-DE" sz="2000" b="1" dirty="0"/>
              <a:t>„High Risk PFO“:</a:t>
            </a:r>
          </a:p>
          <a:p>
            <a:r>
              <a:rPr lang="de-DE" sz="2000" dirty="0"/>
              <a:t>PFO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associated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e.g. ASA</a:t>
            </a:r>
          </a:p>
          <a:p>
            <a:endParaRPr lang="de-DE" sz="2000" dirty="0"/>
          </a:p>
          <a:p>
            <a:r>
              <a:rPr lang="de-DE" sz="2000" dirty="0"/>
              <a:t>PFO </a:t>
            </a:r>
            <a:r>
              <a:rPr lang="de-DE" sz="2000" dirty="0" err="1"/>
              <a:t>is</a:t>
            </a:r>
            <a:r>
              <a:rPr lang="de-DE" sz="2000" dirty="0"/>
              <a:t> large / PFO </a:t>
            </a:r>
            <a:r>
              <a:rPr lang="de-DE" sz="2000" dirty="0" err="1"/>
              <a:t>is</a:t>
            </a:r>
            <a:r>
              <a:rPr lang="de-DE" sz="2000" dirty="0"/>
              <a:t> not </a:t>
            </a:r>
            <a:r>
              <a:rPr lang="de-DE" sz="2000" dirty="0" err="1"/>
              <a:t>small</a:t>
            </a:r>
            <a:r>
              <a:rPr lang="de-DE" sz="2000" dirty="0"/>
              <a:t>  (&lt; 2mm, &lt; 6 </a:t>
            </a:r>
            <a:r>
              <a:rPr lang="de-DE" sz="2000" dirty="0" err="1"/>
              <a:t>Mb</a:t>
            </a:r>
            <a:r>
              <a:rPr lang="de-DE" sz="2000" dirty="0"/>
              <a:t>)</a:t>
            </a:r>
          </a:p>
          <a:p>
            <a:endParaRPr lang="de-DE" sz="2000" dirty="0"/>
          </a:p>
          <a:p>
            <a:r>
              <a:rPr lang="de-DE" sz="2000" dirty="0" err="1"/>
              <a:t>Interdisciplinary</a:t>
            </a:r>
            <a:r>
              <a:rPr lang="de-DE" sz="2000" dirty="0"/>
              <a:t> </a:t>
            </a:r>
            <a:r>
              <a:rPr lang="de-DE" sz="2000" dirty="0" err="1"/>
              <a:t>decision</a:t>
            </a:r>
            <a:r>
              <a:rPr lang="de-DE" sz="2000" dirty="0"/>
              <a:t> </a:t>
            </a:r>
            <a:r>
              <a:rPr lang="de-DE" sz="2000" dirty="0" err="1"/>
              <a:t>making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diagnosis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therapy</a:t>
            </a:r>
            <a:endParaRPr lang="de-DE" sz="2000" dirty="0"/>
          </a:p>
        </p:txBody>
      </p:sp>
      <p:pic>
        <p:nvPicPr>
          <p:cNvPr id="20" name="Picture 2" descr="C:\Users\HornerS\Desktop\pin neu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0274" y="4947197"/>
            <a:ext cx="432048" cy="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HornerS\Desktop\pin neu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0274" y="5617037"/>
            <a:ext cx="432048" cy="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HornerS\Desktop\pin neu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359" y="2857533"/>
            <a:ext cx="432048" cy="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HornerS\Desktop\pin neu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406" y="3445885"/>
            <a:ext cx="432048" cy="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HornerS\Desktop\pin neu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9861" y="4342664"/>
            <a:ext cx="432048" cy="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D28F39-F05F-449B-91A3-27C891506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5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45"/>
    </mc:Choice>
    <mc:Fallback xmlns="">
      <p:transition spd="slow" advTm="58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134" x="4260850" y="5187950"/>
          <p14:tracePt t="39453" x="4254500" y="5187950"/>
          <p14:tracePt t="39462" x="4241800" y="5187950"/>
          <p14:tracePt t="39469" x="4229100" y="5187950"/>
          <p14:tracePt t="39478" x="4222750" y="5187950"/>
          <p14:tracePt t="39495" x="4178300" y="5187950"/>
          <p14:tracePt t="39512" x="4121150" y="5187950"/>
          <p14:tracePt t="39529" x="4038600" y="5181600"/>
          <p14:tracePt t="39560" x="3892550" y="5162550"/>
          <p14:tracePt t="39594" x="3727450" y="5149850"/>
          <p14:tracePt t="39610" x="3644900" y="5130800"/>
          <p14:tracePt t="39627" x="3562350" y="5118100"/>
          <p14:tracePt t="39644" x="3486150" y="5118100"/>
          <p14:tracePt t="39660" x="3403600" y="5118100"/>
          <p14:tracePt t="39661" x="3365500" y="5105400"/>
          <p14:tracePt t="39677" x="3314700" y="5099050"/>
          <p14:tracePt t="39693" x="3257550" y="5092700"/>
          <p14:tracePt t="39710" x="3200400" y="5086350"/>
          <p14:tracePt t="39727" x="3124200" y="5086350"/>
          <p14:tracePt t="39743" x="3054350" y="5086350"/>
          <p14:tracePt t="39760" x="2971800" y="5067300"/>
          <p14:tracePt t="39777" x="2908300" y="5067300"/>
          <p14:tracePt t="39793" x="2851150" y="5067300"/>
          <p14:tracePt t="39810" x="2806700" y="5067300"/>
          <p14:tracePt t="39827" x="2774950" y="5067300"/>
          <p14:tracePt t="39843" x="2743200" y="5067300"/>
          <p14:tracePt t="39860" x="2705100" y="5067300"/>
          <p14:tracePt t="39877" x="2641600" y="5073650"/>
          <p14:tracePt t="39893" x="2616200" y="5080000"/>
          <p14:tracePt t="39910" x="2578100" y="5099050"/>
          <p14:tracePt t="39927" x="2565400" y="5105400"/>
          <p14:tracePt t="39944" x="2540000" y="5118100"/>
          <p14:tracePt t="39960" x="2514600" y="5124450"/>
          <p14:tracePt t="39977" x="2489200" y="5130800"/>
          <p14:tracePt t="39993" x="2463800" y="5137150"/>
          <p14:tracePt t="40010" x="2438400" y="5149850"/>
          <p14:tracePt t="40027" x="2406650" y="5162550"/>
          <p14:tracePt t="40043" x="2400300" y="5181600"/>
          <p14:tracePt t="40060" x="2374900" y="5194300"/>
          <p14:tracePt t="40077" x="2349500" y="5226050"/>
          <p14:tracePt t="40093" x="2336800" y="5238750"/>
          <p14:tracePt t="40110" x="2324100" y="5257800"/>
          <p14:tracePt t="40126" x="2317750" y="5264150"/>
          <p14:tracePt t="40145" x="2317750" y="5270500"/>
          <p14:tracePt t="40160" x="2317750" y="5276850"/>
          <p14:tracePt t="40176" x="2311400" y="5276850"/>
          <p14:tracePt t="40197" x="2311400" y="5283200"/>
          <p14:tracePt t="40525" x="2317750" y="5283200"/>
          <p14:tracePt t="40533" x="2324100" y="5289550"/>
          <p14:tracePt t="40544" x="2324100" y="5295900"/>
          <p14:tracePt t="40561" x="2336800" y="5295900"/>
          <p14:tracePt t="40577" x="2336800" y="5308600"/>
          <p14:tracePt t="40595" x="2349500" y="5314950"/>
          <p14:tracePt t="40626" x="2368550" y="5334000"/>
          <p14:tracePt t="40659" x="2387600" y="5359400"/>
          <p14:tracePt t="40676" x="2400300" y="5372100"/>
          <p14:tracePt t="40693" x="2406650" y="5391150"/>
          <p14:tracePt t="40709" x="2413000" y="5403850"/>
          <p14:tracePt t="40726" x="2419350" y="5422900"/>
          <p14:tracePt t="40743" x="2419350" y="5435600"/>
          <p14:tracePt t="40759" x="2432050" y="5448300"/>
          <p14:tracePt t="40776" x="2444750" y="5454650"/>
          <p14:tracePt t="40793" x="2451100" y="5467350"/>
          <p14:tracePt t="40809" x="2463800" y="5492750"/>
          <p14:tracePt t="40826" x="2470150" y="5511800"/>
          <p14:tracePt t="40843" x="2476500" y="5524500"/>
          <p14:tracePt t="40859" x="2482850" y="5524500"/>
          <p14:tracePt t="40876" x="2489200" y="5524500"/>
          <p14:tracePt t="40957" x="2495550" y="5524500"/>
          <p14:tracePt t="40965" x="2501900" y="5524500"/>
          <p14:tracePt t="40976" x="2508250" y="5524500"/>
          <p14:tracePt t="40993" x="2514600" y="5524500"/>
          <p14:tracePt t="41009" x="2527300" y="5524500"/>
          <p14:tracePt t="41026" x="2540000" y="5524500"/>
          <p14:tracePt t="41042" x="2546350" y="5524500"/>
          <p14:tracePt t="41059" x="2559050" y="5524500"/>
          <p14:tracePt t="41075" x="2571750" y="5524500"/>
          <p14:tracePt t="41092" x="2597150" y="5524500"/>
          <p14:tracePt t="41109" x="2628900" y="5524500"/>
          <p14:tracePt t="41125" x="2654300" y="5530850"/>
          <p14:tracePt t="41143" x="2686050" y="5543550"/>
          <p14:tracePt t="41159" x="2724150" y="5556250"/>
          <p14:tracePt t="41176" x="2768600" y="5575300"/>
          <p14:tracePt t="41192" x="2806700" y="5588000"/>
          <p14:tracePt t="41209" x="2870200" y="5607050"/>
          <p14:tracePt t="41226" x="2908300" y="5619750"/>
          <p14:tracePt t="41242" x="2952750" y="5632450"/>
          <p14:tracePt t="41259" x="2984500" y="5632450"/>
          <p14:tracePt t="41276" x="3035300" y="5645150"/>
          <p14:tracePt t="41293" x="3092450" y="5651500"/>
          <p14:tracePt t="41309" x="3149600" y="5676900"/>
          <p14:tracePt t="41325" x="3194050" y="5683250"/>
          <p14:tracePt t="41342" x="3251200" y="5689600"/>
          <p14:tracePt t="41359" x="3302000" y="5708650"/>
          <p14:tracePt t="41375" x="3340100" y="5715000"/>
          <p14:tracePt t="41392" x="3352800" y="5715000"/>
          <p14:tracePt t="41409" x="3365500" y="5715000"/>
          <p14:tracePt t="41426" x="3384550" y="5715000"/>
          <p14:tracePt t="41443" x="3397250" y="5715000"/>
          <p14:tracePt t="41459" x="3422650" y="5715000"/>
          <p14:tracePt t="41475" x="3448050" y="5702300"/>
          <p14:tracePt t="41492" x="3479800" y="5689600"/>
          <p14:tracePt t="41492" x="3492500" y="5683250"/>
          <p14:tracePt t="41509" x="3517900" y="5670550"/>
          <p14:tracePt t="41525" x="3530600" y="5651500"/>
          <p14:tracePt t="41542" x="3568700" y="5638800"/>
          <p14:tracePt t="41559" x="3600450" y="5632450"/>
          <p14:tracePt t="41575" x="3619500" y="5619750"/>
          <p14:tracePt t="41592" x="3644900" y="5619750"/>
          <p14:tracePt t="41609" x="3670300" y="5607050"/>
          <p14:tracePt t="41625" x="3689350" y="5607050"/>
          <p14:tracePt t="41642" x="3702050" y="5607050"/>
          <p14:tracePt t="41658" x="3727450" y="5607050"/>
          <p14:tracePt t="41675" x="3752850" y="5600700"/>
          <p14:tracePt t="41676" x="3765550" y="5594350"/>
          <p14:tracePt t="41692" x="3771900" y="5594350"/>
          <p14:tracePt t="41709" x="3797300" y="5594350"/>
          <p14:tracePt t="41725" x="3816350" y="5594350"/>
          <p14:tracePt t="41742" x="3841750" y="5594350"/>
          <p14:tracePt t="41758" x="3860800" y="5594350"/>
          <p14:tracePt t="41775" x="3873500" y="5594350"/>
          <p14:tracePt t="41792" x="3905250" y="5594350"/>
          <p14:tracePt t="41808" x="3924300" y="5594350"/>
          <p14:tracePt t="41825" x="3949700" y="5594350"/>
          <p14:tracePt t="41841" x="3975100" y="5594350"/>
          <p14:tracePt t="41858" x="3994150" y="5594350"/>
          <p14:tracePt t="41875" x="4013200" y="5594350"/>
          <p14:tracePt t="41892" x="4051300" y="5594350"/>
          <p14:tracePt t="41908" x="4064000" y="5594350"/>
          <p14:tracePt t="41925" x="4102100" y="5594350"/>
          <p14:tracePt t="41941" x="4108450" y="5594350"/>
          <p14:tracePt t="41958" x="4133850" y="5594350"/>
          <p14:tracePt t="41975" x="4152900" y="5594350"/>
          <p14:tracePt t="41991" x="4178300" y="5594350"/>
          <p14:tracePt t="42008" x="4191000" y="5594350"/>
          <p14:tracePt t="42025" x="4216400" y="5594350"/>
          <p14:tracePt t="42042" x="4241800" y="5594350"/>
          <p14:tracePt t="42058" x="4267200" y="5594350"/>
          <p14:tracePt t="42075" x="4292600" y="5594350"/>
          <p14:tracePt t="42091" x="4318000" y="5594350"/>
          <p14:tracePt t="42093" x="4324350" y="5594350"/>
          <p14:tracePt t="42108" x="4337050" y="5594350"/>
          <p14:tracePt t="42125" x="4375150" y="5594350"/>
          <p14:tracePt t="42143" x="4400550" y="5594350"/>
          <p14:tracePt t="42158" x="4425950" y="5594350"/>
          <p14:tracePt t="42175" x="4457700" y="5594350"/>
          <p14:tracePt t="42192" x="4495800" y="5594350"/>
          <p14:tracePt t="42208" x="4540250" y="5594350"/>
          <p14:tracePt t="42225" x="4559300" y="5594350"/>
          <p14:tracePt t="42241" x="4584700" y="5594350"/>
          <p14:tracePt t="42258" x="4603750" y="5594350"/>
          <p14:tracePt t="42275" x="4629150" y="5594350"/>
          <p14:tracePt t="42291" x="4654550" y="5594350"/>
          <p14:tracePt t="42308" x="4679950" y="5594350"/>
          <p14:tracePt t="42325" x="4711700" y="5594350"/>
          <p14:tracePt t="42342" x="4743450" y="5594350"/>
          <p14:tracePt t="42358" x="4762500" y="5594350"/>
          <p14:tracePt t="42374" x="4775200" y="5594350"/>
          <p14:tracePt t="42391" x="4800600" y="5594350"/>
          <p14:tracePt t="42408" x="4819650" y="5594350"/>
          <p14:tracePt t="42424" x="4832350" y="5594350"/>
          <p14:tracePt t="42441" x="4857750" y="5594350"/>
          <p14:tracePt t="42458" x="4870450" y="5594350"/>
          <p14:tracePt t="42474" x="4889500" y="5594350"/>
          <p14:tracePt t="42491" x="4908550" y="5594350"/>
          <p14:tracePt t="42508" x="4921250" y="5594350"/>
          <p14:tracePt t="42524" x="4933950" y="5594350"/>
          <p14:tracePt t="42541" x="4940300" y="5594350"/>
          <p14:tracePt t="42558" x="4946650" y="5594350"/>
          <p14:tracePt t="42574" x="4953000" y="5594350"/>
          <p14:tracePt t="42949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27275" y="4651752"/>
            <a:ext cx="11537449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2">
                    <a:lumMod val="75000"/>
                  </a:schemeClr>
                </a:solidFill>
              </a:rPr>
              <a:t>DGN /German Society </a:t>
            </a:r>
            <a:r>
              <a:rPr lang="de-DE" sz="2000" dirty="0" err="1"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lang="de-DE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bg2">
                    <a:lumMod val="75000"/>
                  </a:schemeClr>
                </a:solidFill>
              </a:rPr>
              <a:t>Neurology</a:t>
            </a:r>
            <a:r>
              <a:rPr lang="de-DE" sz="2000" dirty="0">
                <a:solidFill>
                  <a:schemeClr val="bg2">
                    <a:lumMod val="75000"/>
                  </a:schemeClr>
                </a:solidFill>
              </a:rPr>
              <a:t>. Kryptogener Schlaganfall und offenes </a:t>
            </a:r>
            <a:r>
              <a:rPr lang="de-DE" sz="2000" dirty="0" err="1">
                <a:solidFill>
                  <a:schemeClr val="bg2">
                    <a:lumMod val="75000"/>
                  </a:schemeClr>
                </a:solidFill>
              </a:rPr>
              <a:t>Foramen</a:t>
            </a:r>
            <a:r>
              <a:rPr lang="de-DE" sz="2000" dirty="0">
                <a:solidFill>
                  <a:schemeClr val="bg2">
                    <a:lumMod val="75000"/>
                  </a:schemeClr>
                </a:solidFill>
              </a:rPr>
              <a:t> ovale, S2e-Leitlinie, in: Diener HC et al. Deutsche Gesellschaft für Neurologie (Hrsg.), Leitlinien für Diagnostik und Therapie in der Neurologie. Online: www.dgn.org/leitlinien. 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Nervenarzt,                                                                                        2018</a:t>
            </a:r>
          </a:p>
        </p:txBody>
      </p:sp>
      <p:sp>
        <p:nvSpPr>
          <p:cNvPr id="10" name="Rechteck 9"/>
          <p:cNvSpPr/>
          <p:nvPr/>
        </p:nvSpPr>
        <p:spPr>
          <a:xfrm>
            <a:off x="327274" y="1343989"/>
            <a:ext cx="11537450" cy="7078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European Position Paper on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patients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patent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foramen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ovale. General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circulation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thromboembolism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Pristipino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 et al, 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EuroIntervention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2019, European Heart Journal,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      2021</a:t>
            </a:r>
            <a:endParaRPr lang="de-AT" sz="2000" dirty="0">
              <a:solidFill>
                <a:schemeClr val="bg2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27274" y="2992578"/>
            <a:ext cx="11537450" cy="7078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American Heart Association/American Stroke Association. Guideline for the prevention of stroke in patients with stroke and transient ischemic attack.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Kleindorfer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D et al. Stroke,                                                                  2021</a:t>
            </a:r>
            <a:endParaRPr lang="en-US" sz="800" dirty="0">
              <a:solidFill>
                <a:schemeClr val="bg2">
                  <a:lumMod val="75000"/>
                </a:schemeClr>
              </a:solidFill>
              <a:latin typeface="Meta Pro Light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27274" y="5802460"/>
            <a:ext cx="11537450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2">
                    <a:lumMod val="75000"/>
                  </a:schemeClr>
                </a:solidFill>
              </a:rPr>
              <a:t>ÖGSF/Austrian </a:t>
            </a:r>
            <a:r>
              <a:rPr lang="de-DE" sz="2000" dirty="0" err="1">
                <a:solidFill>
                  <a:schemeClr val="bg2">
                    <a:lumMod val="75000"/>
                  </a:schemeClr>
                </a:solidFill>
              </a:rPr>
              <a:t>Stroke</a:t>
            </a:r>
            <a:r>
              <a:rPr lang="de-DE" sz="2000" dirty="0">
                <a:solidFill>
                  <a:schemeClr val="bg2">
                    <a:lumMod val="75000"/>
                  </a:schemeClr>
                </a:solidFill>
              </a:rPr>
              <a:t> Society  Position Paper PFO – Update 2018. </a:t>
            </a:r>
            <a:r>
              <a:rPr lang="de-DE" sz="2000" dirty="0" err="1">
                <a:solidFill>
                  <a:schemeClr val="bg2">
                    <a:lumMod val="75000"/>
                  </a:schemeClr>
                </a:solidFill>
              </a:rPr>
              <a:t>NeuroLogisch</a:t>
            </a:r>
            <a:r>
              <a:rPr lang="de-DE" sz="2000" dirty="0">
                <a:solidFill>
                  <a:schemeClr val="bg2">
                    <a:lumMod val="75000"/>
                  </a:schemeClr>
                </a:solidFill>
              </a:rPr>
              <a:t>,                                             2018</a:t>
            </a:r>
            <a:endParaRPr lang="de-AT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C3DFC39-5F63-4D8E-BCE5-C729A3A6FA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178" y="6361852"/>
            <a:ext cx="1728813" cy="38578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C647F26A-3C07-47A6-9EF1-88380977BF1A}"/>
              </a:ext>
            </a:extLst>
          </p:cNvPr>
          <p:cNvSpPr txBox="1"/>
          <p:nvPr/>
        </p:nvSpPr>
        <p:spPr>
          <a:xfrm>
            <a:off x="10840137" y="6423941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Horner</a:t>
            </a:r>
            <a:endParaRPr lang="de-AT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9D9444B-0B10-43C7-8850-B1F2A1681BB2}"/>
              </a:ext>
            </a:extLst>
          </p:cNvPr>
          <p:cNvSpPr txBox="1"/>
          <p:nvPr/>
        </p:nvSpPr>
        <p:spPr>
          <a:xfrm>
            <a:off x="1848490" y="121300"/>
            <a:ext cx="849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Segoe Print" panose="02000600000000000000" pitchFamily="2" charset="0"/>
              </a:rPr>
              <a:t>The </a:t>
            </a:r>
            <a:r>
              <a:rPr lang="de-AT" sz="2400" dirty="0" err="1">
                <a:latin typeface="Segoe Print" panose="02000600000000000000" pitchFamily="2" charset="0"/>
              </a:rPr>
              <a:t>Role</a:t>
            </a:r>
            <a:r>
              <a:rPr lang="de-AT" sz="2400" dirty="0">
                <a:latin typeface="Segoe Print" panose="02000600000000000000" pitchFamily="2" charset="0"/>
              </a:rPr>
              <a:t> </a:t>
            </a:r>
            <a:r>
              <a:rPr lang="de-AT" sz="2400" dirty="0" err="1">
                <a:latin typeface="Segoe Print" panose="02000600000000000000" pitchFamily="2" charset="0"/>
              </a:rPr>
              <a:t>of</a:t>
            </a:r>
            <a:r>
              <a:rPr lang="de-AT" sz="2400" dirty="0">
                <a:latin typeface="Segoe Print" panose="02000600000000000000" pitchFamily="2" charset="0"/>
              </a:rPr>
              <a:t> TCD in PFO Diagnosis and Management</a:t>
            </a:r>
          </a:p>
        </p:txBody>
      </p:sp>
      <p:sp>
        <p:nvSpPr>
          <p:cNvPr id="18" name="Rechteck 17"/>
          <p:cNvSpPr/>
          <p:nvPr/>
        </p:nvSpPr>
        <p:spPr>
          <a:xfrm>
            <a:off x="327274" y="2172314"/>
            <a:ext cx="1153745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European Society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Cardiology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. ESC Guidelines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for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the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management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 adult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congenital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heart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bg2">
                    <a:lumMod val="75000"/>
                  </a:schemeClr>
                </a:solidFill>
              </a:rPr>
              <a:t>disease</a:t>
            </a:r>
            <a:r>
              <a:rPr lang="de-AT" sz="2000" dirty="0">
                <a:solidFill>
                  <a:schemeClr val="bg2">
                    <a:lumMod val="75000"/>
                  </a:schemeClr>
                </a:solidFill>
              </a:rPr>
              <a:t>. Baumgartner H, De Backer J et al. European Heart Journal,                                                                                    2021</a:t>
            </a:r>
          </a:p>
        </p:txBody>
      </p:sp>
      <p:sp>
        <p:nvSpPr>
          <p:cNvPr id="2" name="Rechteck 1"/>
          <p:cNvSpPr/>
          <p:nvPr/>
        </p:nvSpPr>
        <p:spPr>
          <a:xfrm>
            <a:off x="327274" y="3811110"/>
            <a:ext cx="11537450" cy="70788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American Academy of Neurology (AAN). Practice Advisory Update: Patent Foramen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Ovale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and Secondary Stroke Prevention,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</a:rPr>
              <a:t>Messé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 SR et al, Neurology,                                                                                                           2020</a:t>
            </a:r>
            <a:endParaRPr lang="de-AT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600201" y="878494"/>
            <a:ext cx="8715982" cy="57248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9" name="Textfeld 18"/>
          <p:cNvSpPr txBox="1"/>
          <p:nvPr/>
        </p:nvSpPr>
        <p:spPr>
          <a:xfrm>
            <a:off x="1721798" y="953309"/>
            <a:ext cx="847278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/>
              <a:t>Management </a:t>
            </a:r>
            <a:r>
              <a:rPr lang="de-AT" sz="2000" b="1" dirty="0" err="1"/>
              <a:t>of</a:t>
            </a:r>
            <a:r>
              <a:rPr lang="de-AT" sz="2000" b="1" dirty="0"/>
              <a:t> Patent </a:t>
            </a:r>
            <a:r>
              <a:rPr lang="de-AT" sz="2000" b="1" dirty="0" err="1"/>
              <a:t>Foramen</a:t>
            </a:r>
            <a:r>
              <a:rPr lang="de-AT" sz="2000" b="1" dirty="0"/>
              <a:t> Ovale in ESUS </a:t>
            </a:r>
            <a:r>
              <a:rPr lang="de-AT" sz="2000" b="1" dirty="0" err="1"/>
              <a:t>Patients</a:t>
            </a:r>
            <a:r>
              <a:rPr lang="de-AT" sz="2000" b="1" dirty="0"/>
              <a:t>. Update 2021.</a:t>
            </a:r>
          </a:p>
          <a:p>
            <a:r>
              <a:rPr lang="de-AT" sz="2000" b="1" dirty="0"/>
              <a:t>                      Major Key Points/Messages </a:t>
            </a:r>
            <a:r>
              <a:rPr lang="de-AT" sz="2000" b="1" dirty="0" err="1"/>
              <a:t>from</a:t>
            </a:r>
            <a:r>
              <a:rPr lang="de-AT" sz="2000" b="1" dirty="0"/>
              <a:t> </a:t>
            </a:r>
            <a:r>
              <a:rPr lang="de-AT" sz="2000" b="1" dirty="0" err="1"/>
              <a:t>the</a:t>
            </a:r>
            <a:r>
              <a:rPr lang="de-AT" sz="2000" b="1" dirty="0"/>
              <a:t> Guidelines</a:t>
            </a:r>
          </a:p>
          <a:p>
            <a:endParaRPr lang="de-AT" sz="2000" dirty="0"/>
          </a:p>
          <a:p>
            <a:r>
              <a:rPr lang="de-AT" sz="2000" dirty="0"/>
              <a:t>Primary </a:t>
            </a:r>
            <a:r>
              <a:rPr lang="de-AT" sz="2000" dirty="0" err="1"/>
              <a:t>stroke</a:t>
            </a:r>
            <a:r>
              <a:rPr lang="de-AT" sz="2000" dirty="0"/>
              <a:t> </a:t>
            </a:r>
            <a:r>
              <a:rPr lang="de-AT" sz="2000" dirty="0" err="1"/>
              <a:t>prevention</a:t>
            </a:r>
            <a:r>
              <a:rPr lang="de-AT" sz="2000" dirty="0"/>
              <a:t>: </a:t>
            </a:r>
            <a:r>
              <a:rPr lang="de-AT" sz="2000" dirty="0" err="1"/>
              <a:t>no</a:t>
            </a:r>
            <a:r>
              <a:rPr lang="de-AT" sz="2000" dirty="0"/>
              <a:t> </a:t>
            </a:r>
            <a:r>
              <a:rPr lang="de-AT" sz="2000" dirty="0" err="1"/>
              <a:t>medical</a:t>
            </a:r>
            <a:r>
              <a:rPr lang="de-AT" sz="2000" dirty="0"/>
              <a:t>/</a:t>
            </a:r>
            <a:r>
              <a:rPr lang="de-AT" sz="2000" dirty="0" err="1"/>
              <a:t>interventional</a:t>
            </a:r>
            <a:r>
              <a:rPr lang="de-AT" sz="2000" dirty="0"/>
              <a:t> </a:t>
            </a:r>
            <a:r>
              <a:rPr lang="de-AT" sz="2000" dirty="0" err="1"/>
              <a:t>therapy</a:t>
            </a:r>
            <a:endParaRPr lang="de-AT" sz="2000" dirty="0"/>
          </a:p>
          <a:p>
            <a:endParaRPr lang="de-AT" sz="2000" dirty="0"/>
          </a:p>
          <a:p>
            <a:r>
              <a:rPr lang="de-AT" sz="2000" b="1" dirty="0" err="1"/>
              <a:t>Secundary</a:t>
            </a:r>
            <a:r>
              <a:rPr lang="de-AT" sz="2000" b="1" dirty="0"/>
              <a:t> </a:t>
            </a:r>
            <a:r>
              <a:rPr lang="de-AT" sz="2000" b="1" dirty="0" err="1"/>
              <a:t>stroke</a:t>
            </a:r>
            <a:r>
              <a:rPr lang="de-AT" sz="2000" b="1" dirty="0"/>
              <a:t> </a:t>
            </a:r>
            <a:r>
              <a:rPr lang="de-AT" sz="2000" b="1" dirty="0" err="1"/>
              <a:t>prevention</a:t>
            </a:r>
            <a:r>
              <a:rPr lang="de-AT" sz="2000" b="1" dirty="0"/>
              <a:t>/PFO </a:t>
            </a:r>
            <a:r>
              <a:rPr lang="de-AT" sz="2000" b="1" dirty="0" err="1"/>
              <a:t>closure</a:t>
            </a:r>
            <a:r>
              <a:rPr lang="de-AT" sz="2000" b="1" dirty="0"/>
              <a:t> </a:t>
            </a:r>
            <a:r>
              <a:rPr lang="de-AT" sz="2000" b="1" dirty="0" err="1"/>
              <a:t>if</a:t>
            </a:r>
            <a:r>
              <a:rPr lang="de-AT" sz="2000" b="1" dirty="0"/>
              <a:t>:</a:t>
            </a:r>
          </a:p>
          <a:p>
            <a:r>
              <a:rPr lang="de-AT" sz="2000" dirty="0"/>
              <a:t> </a:t>
            </a:r>
          </a:p>
          <a:p>
            <a:r>
              <a:rPr lang="de-AT" sz="2000" dirty="0"/>
              <a:t>Age </a:t>
            </a:r>
            <a:r>
              <a:rPr lang="de-DE" altLang="de-DE" sz="2000" dirty="0"/>
              <a:t>≤ 60 (65) </a:t>
            </a:r>
            <a:r>
              <a:rPr lang="de-DE" altLang="de-DE" sz="2000" dirty="0" err="1"/>
              <a:t>ys</a:t>
            </a:r>
            <a:endParaRPr lang="de-DE" altLang="de-DE" sz="2000" dirty="0"/>
          </a:p>
          <a:p>
            <a:endParaRPr lang="de-DE" altLang="de-DE" sz="2000" dirty="0"/>
          </a:p>
          <a:p>
            <a:r>
              <a:rPr lang="de-DE" altLang="de-DE" sz="2000" dirty="0" err="1"/>
              <a:t>Embolic</a:t>
            </a:r>
            <a:r>
              <a:rPr lang="de-DE" altLang="de-DE" sz="2000" dirty="0"/>
              <a:t>- </a:t>
            </a:r>
            <a:r>
              <a:rPr lang="de-DE" altLang="de-DE" sz="2000" dirty="0" err="1"/>
              <a:t>appearing</a:t>
            </a:r>
            <a:r>
              <a:rPr lang="de-DE" altLang="de-DE" sz="2000" dirty="0"/>
              <a:t> </a:t>
            </a:r>
            <a:r>
              <a:rPr lang="de-DE" altLang="de-DE" sz="2000" dirty="0" err="1"/>
              <a:t>ischemic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stroke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otherwise</a:t>
            </a:r>
            <a:r>
              <a:rPr lang="de-DE" altLang="de-DE" sz="2000" dirty="0"/>
              <a:t> </a:t>
            </a:r>
            <a:r>
              <a:rPr lang="de-DE" altLang="de-DE" sz="2000" dirty="0" err="1"/>
              <a:t>unknown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source</a:t>
            </a:r>
            <a:endParaRPr lang="de-DE" altLang="de-DE" sz="2000" dirty="0"/>
          </a:p>
          <a:p>
            <a:endParaRPr lang="de-DE" altLang="de-DE" sz="2000" dirty="0"/>
          </a:p>
          <a:p>
            <a:r>
              <a:rPr lang="de-DE" sz="2000" b="1" dirty="0"/>
              <a:t>„High </a:t>
            </a:r>
            <a:r>
              <a:rPr lang="de-DE" sz="2000" b="1" dirty="0" err="1"/>
              <a:t>Risk</a:t>
            </a:r>
            <a:r>
              <a:rPr lang="de-DE" sz="2000" b="1" dirty="0"/>
              <a:t> PFO“:</a:t>
            </a:r>
          </a:p>
          <a:p>
            <a:r>
              <a:rPr lang="de-DE" sz="2000" dirty="0"/>
              <a:t>PFO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associated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eg</a:t>
            </a:r>
            <a:r>
              <a:rPr lang="de-DE" sz="2000" dirty="0"/>
              <a:t> ASA</a:t>
            </a:r>
          </a:p>
          <a:p>
            <a:endParaRPr lang="de-DE" sz="2000" dirty="0"/>
          </a:p>
          <a:p>
            <a:r>
              <a:rPr lang="de-DE" sz="2000" dirty="0"/>
              <a:t>PFO </a:t>
            </a:r>
            <a:r>
              <a:rPr lang="de-DE" sz="2000" dirty="0" err="1"/>
              <a:t>is</a:t>
            </a:r>
            <a:r>
              <a:rPr lang="de-DE" sz="2000" dirty="0"/>
              <a:t> large / PFO </a:t>
            </a:r>
            <a:r>
              <a:rPr lang="de-DE" sz="2000" dirty="0" err="1"/>
              <a:t>is</a:t>
            </a:r>
            <a:r>
              <a:rPr lang="de-DE" sz="2000" dirty="0"/>
              <a:t> not </a:t>
            </a:r>
            <a:r>
              <a:rPr lang="de-DE" sz="2000" dirty="0" err="1"/>
              <a:t>small</a:t>
            </a:r>
            <a:r>
              <a:rPr lang="de-DE" sz="2000" dirty="0"/>
              <a:t>  (&lt; 2mm, &lt; 6 </a:t>
            </a:r>
            <a:r>
              <a:rPr lang="de-DE" sz="2000" dirty="0" err="1"/>
              <a:t>Mb</a:t>
            </a:r>
            <a:r>
              <a:rPr lang="de-DE" sz="2000" dirty="0"/>
              <a:t>)</a:t>
            </a:r>
          </a:p>
          <a:p>
            <a:endParaRPr lang="de-DE" sz="2000" dirty="0"/>
          </a:p>
          <a:p>
            <a:r>
              <a:rPr lang="de-DE" sz="2000" dirty="0" err="1"/>
              <a:t>Interdisciplinary</a:t>
            </a:r>
            <a:r>
              <a:rPr lang="de-DE" sz="2000" dirty="0"/>
              <a:t> </a:t>
            </a:r>
            <a:r>
              <a:rPr lang="de-DE" sz="2000" dirty="0" err="1"/>
              <a:t>decision</a:t>
            </a:r>
            <a:r>
              <a:rPr lang="de-DE" sz="2000" dirty="0"/>
              <a:t> </a:t>
            </a:r>
            <a:r>
              <a:rPr lang="de-DE" sz="2000" dirty="0" err="1"/>
              <a:t>making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diagnosis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therapy</a:t>
            </a:r>
            <a:endParaRPr lang="de-DE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1403" y="3423399"/>
            <a:ext cx="843064" cy="844842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445" y="4882344"/>
            <a:ext cx="843064" cy="84484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326" y="5538832"/>
            <a:ext cx="843064" cy="844842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7684852" y="2554627"/>
            <a:ext cx="2509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err="1">
                <a:solidFill>
                  <a:srgbClr val="00B050"/>
                </a:solidFill>
              </a:rPr>
              <a:t>Risk</a:t>
            </a:r>
            <a:r>
              <a:rPr lang="de-AT" sz="2400" b="1" dirty="0">
                <a:solidFill>
                  <a:srgbClr val="00B050"/>
                </a:solidFill>
              </a:rPr>
              <a:t> </a:t>
            </a:r>
            <a:r>
              <a:rPr lang="de-AT" sz="2400" b="1" dirty="0" err="1">
                <a:solidFill>
                  <a:srgbClr val="00B050"/>
                </a:solidFill>
              </a:rPr>
              <a:t>stratification</a:t>
            </a:r>
            <a:endParaRPr lang="de-AT" sz="2400" b="1" dirty="0">
              <a:solidFill>
                <a:srgbClr val="00B050"/>
              </a:solidFill>
            </a:endParaRPr>
          </a:p>
          <a:p>
            <a:r>
              <a:rPr lang="de-AT" sz="2400" b="1" dirty="0" err="1">
                <a:solidFill>
                  <a:srgbClr val="00B050"/>
                </a:solidFill>
              </a:rPr>
              <a:t>by</a:t>
            </a:r>
            <a:r>
              <a:rPr lang="de-AT" sz="2400" b="1" dirty="0">
                <a:solidFill>
                  <a:srgbClr val="00B050"/>
                </a:solidFill>
              </a:rPr>
              <a:t> </a:t>
            </a:r>
            <a:r>
              <a:rPr lang="de-AT" sz="2400" b="1" dirty="0" err="1">
                <a:solidFill>
                  <a:srgbClr val="00B050"/>
                </a:solidFill>
              </a:rPr>
              <a:t>cTCD</a:t>
            </a:r>
            <a:endParaRPr lang="de-AT" sz="2400" b="1" dirty="0">
              <a:solidFill>
                <a:srgbClr val="00B050"/>
              </a:solidFill>
            </a:endParaRPr>
          </a:p>
        </p:txBody>
      </p:sp>
      <p:pic>
        <p:nvPicPr>
          <p:cNvPr id="28" name="Picture 2" descr="C:\Users\HornerS\Desktop\pin neu.png">
            <a:extLst>
              <a:ext uri="{FF2B5EF4-FFF2-40B4-BE49-F238E27FC236}">
                <a16:creationId xmlns:a16="http://schemas.microsoft.com/office/drawing/2014/main" id="{75ABE90E-CC1F-425C-BEEB-B4776C73E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0274" y="4947197"/>
            <a:ext cx="432048" cy="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HornerS\Desktop\pin neu.png">
            <a:extLst>
              <a:ext uri="{FF2B5EF4-FFF2-40B4-BE49-F238E27FC236}">
                <a16:creationId xmlns:a16="http://schemas.microsoft.com/office/drawing/2014/main" id="{6E08B3ED-7AEA-47D7-B4E2-4A20D808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0274" y="5617037"/>
            <a:ext cx="432048" cy="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HornerS\Desktop\pin neu.png">
            <a:extLst>
              <a:ext uri="{FF2B5EF4-FFF2-40B4-BE49-F238E27FC236}">
                <a16:creationId xmlns:a16="http://schemas.microsoft.com/office/drawing/2014/main" id="{0120F73D-16F5-44EC-8895-65128DBFF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359" y="2857533"/>
            <a:ext cx="432048" cy="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HornerS\Desktop\pin neu.png">
            <a:extLst>
              <a:ext uri="{FF2B5EF4-FFF2-40B4-BE49-F238E27FC236}">
                <a16:creationId xmlns:a16="http://schemas.microsoft.com/office/drawing/2014/main" id="{4E36BA89-3D5A-4FEB-A438-BA22930DF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406" y="3445885"/>
            <a:ext cx="432048" cy="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HornerS\Desktop\pin neu.png">
            <a:extLst>
              <a:ext uri="{FF2B5EF4-FFF2-40B4-BE49-F238E27FC236}">
                <a16:creationId xmlns:a16="http://schemas.microsoft.com/office/drawing/2014/main" id="{91EB9792-CFA5-4A15-B9D5-AE8C5434A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9861" y="4342664"/>
            <a:ext cx="432048" cy="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E432600-15DF-4FC8-AF20-9BF1BF3C9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9"/>
    </mc:Choice>
    <mc:Fallback xmlns="">
      <p:transition spd="slow" advTm="1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HornerS\Desktop\pin neu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36" y="786656"/>
            <a:ext cx="432048" cy="54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3521270" y="510473"/>
            <a:ext cx="4346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400" dirty="0" err="1"/>
              <a:t>Risk</a:t>
            </a:r>
            <a:r>
              <a:rPr lang="de-AT" sz="2400" dirty="0"/>
              <a:t> </a:t>
            </a:r>
            <a:r>
              <a:rPr lang="de-AT" sz="2400" dirty="0" err="1"/>
              <a:t>stratification</a:t>
            </a:r>
            <a:r>
              <a:rPr lang="de-AT" sz="2400" dirty="0"/>
              <a:t> </a:t>
            </a:r>
            <a:r>
              <a:rPr lang="de-AT" sz="2400" dirty="0" err="1"/>
              <a:t>criteria</a:t>
            </a:r>
            <a:r>
              <a:rPr lang="de-AT" sz="2400" dirty="0"/>
              <a:t> </a:t>
            </a:r>
            <a:r>
              <a:rPr lang="de-AT" sz="2400" dirty="0" err="1"/>
              <a:t>by</a:t>
            </a:r>
            <a:r>
              <a:rPr lang="de-AT" sz="2400" dirty="0"/>
              <a:t> </a:t>
            </a:r>
            <a:r>
              <a:rPr lang="de-AT" sz="2400" b="1" dirty="0" err="1">
                <a:solidFill>
                  <a:srgbClr val="FF0000"/>
                </a:solidFill>
              </a:rPr>
              <a:t>cTCD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60660" y="1131094"/>
            <a:ext cx="1096641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AT" sz="2400" dirty="0"/>
              <a:t>First-</a:t>
            </a:r>
            <a:r>
              <a:rPr lang="de-AT" sz="2400" dirty="0" err="1"/>
              <a:t>line</a:t>
            </a:r>
            <a:r>
              <a:rPr lang="de-AT" sz="2400" dirty="0"/>
              <a:t> </a:t>
            </a:r>
            <a:r>
              <a:rPr lang="de-AT" sz="2400" dirty="0" err="1"/>
              <a:t>test</a:t>
            </a:r>
            <a:r>
              <a:rPr lang="de-AT" sz="2400" dirty="0"/>
              <a:t> </a:t>
            </a:r>
            <a:r>
              <a:rPr lang="de-AT" sz="2400" dirty="0" err="1"/>
              <a:t>to</a:t>
            </a:r>
            <a:r>
              <a:rPr lang="de-AT" sz="2400" dirty="0"/>
              <a:t> </a:t>
            </a:r>
            <a:r>
              <a:rPr lang="de-AT" sz="2400" dirty="0" err="1"/>
              <a:t>detect</a:t>
            </a:r>
            <a:r>
              <a:rPr lang="de-AT" sz="2400" dirty="0"/>
              <a:t> a RLS </a:t>
            </a:r>
            <a:r>
              <a:rPr lang="de-AT" sz="2400" dirty="0" err="1"/>
              <a:t>during</a:t>
            </a:r>
            <a:r>
              <a:rPr lang="de-AT" sz="2400" dirty="0"/>
              <a:t> </a:t>
            </a:r>
            <a:r>
              <a:rPr lang="de-AT" sz="2400" dirty="0" err="1"/>
              <a:t>the</a:t>
            </a:r>
            <a:r>
              <a:rPr lang="de-AT" sz="2400" dirty="0"/>
              <a:t> </a:t>
            </a:r>
            <a:r>
              <a:rPr lang="de-AT" sz="2400" b="1" dirty="0" err="1"/>
              <a:t>acute</a:t>
            </a:r>
            <a:r>
              <a:rPr lang="de-AT" sz="2400" b="1" dirty="0"/>
              <a:t> </a:t>
            </a:r>
            <a:r>
              <a:rPr lang="de-AT" sz="2400" b="1" dirty="0" err="1"/>
              <a:t>phase</a:t>
            </a:r>
            <a:r>
              <a:rPr lang="de-AT" sz="2400" b="1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</a:t>
            </a:r>
            <a:r>
              <a:rPr lang="de-AT" sz="2400" dirty="0" err="1"/>
              <a:t>ischemic</a:t>
            </a:r>
            <a:r>
              <a:rPr lang="de-AT" sz="2400" dirty="0"/>
              <a:t> </a:t>
            </a:r>
            <a:r>
              <a:rPr lang="de-AT" sz="2400" dirty="0" err="1"/>
              <a:t>stroke</a:t>
            </a:r>
            <a:r>
              <a:rPr lang="de-AT" sz="2400" dirty="0"/>
              <a:t> </a:t>
            </a:r>
            <a:r>
              <a:rPr lang="de-AT" sz="2400" dirty="0" err="1"/>
              <a:t>workup</a:t>
            </a:r>
            <a:r>
              <a:rPr lang="de-AT" sz="2400" dirty="0"/>
              <a:t> </a:t>
            </a:r>
            <a:r>
              <a:rPr lang="de-AT" sz="2400" dirty="0" err="1"/>
              <a:t>and</a:t>
            </a:r>
            <a:r>
              <a:rPr lang="de-AT" sz="2400" dirty="0"/>
              <a:t> </a:t>
            </a:r>
            <a:r>
              <a:rPr lang="de-AT" sz="2400" dirty="0" err="1"/>
              <a:t>ultrasonography</a:t>
            </a:r>
            <a:r>
              <a:rPr lang="de-AT" sz="2400" dirty="0"/>
              <a:t> </a:t>
            </a:r>
            <a:r>
              <a:rPr lang="de-AT" sz="2400" dirty="0" err="1"/>
              <a:t>for</a:t>
            </a:r>
            <a:r>
              <a:rPr lang="de-AT" sz="2400" dirty="0"/>
              <a:t> </a:t>
            </a:r>
            <a:r>
              <a:rPr lang="de-AT" sz="2400" dirty="0" err="1"/>
              <a:t>timely</a:t>
            </a:r>
            <a:r>
              <a:rPr lang="de-AT" sz="2400" dirty="0"/>
              <a:t> </a:t>
            </a:r>
            <a:r>
              <a:rPr lang="de-AT" sz="2400" dirty="0" err="1"/>
              <a:t>decision</a:t>
            </a:r>
            <a:r>
              <a:rPr lang="de-AT" sz="2400" dirty="0"/>
              <a:t> </a:t>
            </a:r>
            <a:r>
              <a:rPr lang="de-AT" sz="2400" dirty="0" err="1"/>
              <a:t>to</a:t>
            </a:r>
            <a:r>
              <a:rPr lang="de-AT" sz="2400" dirty="0"/>
              <a:t> </a:t>
            </a:r>
            <a:r>
              <a:rPr lang="de-AT" sz="2400" dirty="0" err="1"/>
              <a:t>perform</a:t>
            </a:r>
            <a:r>
              <a:rPr lang="de-AT" sz="2400" dirty="0"/>
              <a:t> </a:t>
            </a:r>
            <a:r>
              <a:rPr lang="de-AT" sz="2400" dirty="0" err="1"/>
              <a:t>cTEE</a:t>
            </a:r>
            <a:endParaRPr lang="de-AT" sz="2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9D9444B-0B10-43C7-8850-B1F2A1681BB2}"/>
              </a:ext>
            </a:extLst>
          </p:cNvPr>
          <p:cNvSpPr txBox="1"/>
          <p:nvPr/>
        </p:nvSpPr>
        <p:spPr>
          <a:xfrm>
            <a:off x="1848490" y="121300"/>
            <a:ext cx="849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Segoe Print" panose="02000600000000000000" pitchFamily="2" charset="0"/>
              </a:rPr>
              <a:t>The </a:t>
            </a:r>
            <a:r>
              <a:rPr lang="de-AT" sz="2400" dirty="0" err="1">
                <a:latin typeface="Segoe Print" panose="02000600000000000000" pitchFamily="2" charset="0"/>
              </a:rPr>
              <a:t>Role</a:t>
            </a:r>
            <a:r>
              <a:rPr lang="de-AT" sz="2400" dirty="0">
                <a:latin typeface="Segoe Print" panose="02000600000000000000" pitchFamily="2" charset="0"/>
              </a:rPr>
              <a:t> </a:t>
            </a:r>
            <a:r>
              <a:rPr lang="de-AT" sz="2400" dirty="0" err="1">
                <a:latin typeface="Segoe Print" panose="02000600000000000000" pitchFamily="2" charset="0"/>
              </a:rPr>
              <a:t>of</a:t>
            </a:r>
            <a:r>
              <a:rPr lang="de-AT" sz="2400" dirty="0">
                <a:latin typeface="Segoe Print" panose="02000600000000000000" pitchFamily="2" charset="0"/>
              </a:rPr>
              <a:t> TCD in PFO Diagnosis and Management</a:t>
            </a:r>
          </a:p>
        </p:txBody>
      </p:sp>
      <p:pic>
        <p:nvPicPr>
          <p:cNvPr id="9" name="Picture 2" descr="http://han.medunigraz.at/han/rio/https/media.springernature.com/original/springer-static/image/art%3A10.1007%2Fs00415-012-6629-9/MediaObjects/415_2012_6629_Fig2_HTM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154" y="2299336"/>
            <a:ext cx="5833105" cy="29244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/>
        </p:nvSpPr>
        <p:spPr>
          <a:xfrm>
            <a:off x="694154" y="5294599"/>
            <a:ext cx="5833105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Time course of the recurrent cerebrovascular events. Most recurrent CVEs in patients with </a:t>
            </a:r>
            <a:r>
              <a:rPr lang="en-US" sz="2000" dirty="0" err="1"/>
              <a:t>cRLS</a:t>
            </a:r>
            <a:r>
              <a:rPr lang="en-US" sz="2000" dirty="0"/>
              <a:t> occurred soon after the index event</a:t>
            </a:r>
            <a:endParaRPr lang="de-AT" sz="20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07DF287-917E-43BA-934B-EC70EE00887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178" y="6351913"/>
            <a:ext cx="1728813" cy="38578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C4D943B-605E-4A1F-AA02-1F45E74F1868}"/>
              </a:ext>
            </a:extLst>
          </p:cNvPr>
          <p:cNvSpPr txBox="1"/>
          <p:nvPr/>
        </p:nvSpPr>
        <p:spPr>
          <a:xfrm>
            <a:off x="10840137" y="6414002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Horner</a:t>
            </a:r>
            <a:endParaRPr lang="de-AT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04591" y="6396335"/>
            <a:ext cx="97375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de-AT" altLang="de-DE" sz="1200" dirty="0"/>
              <a:t>Horner S, Niederkorn K, </a:t>
            </a:r>
            <a:r>
              <a:rPr lang="de-AT" altLang="de-DE" sz="1200" dirty="0" err="1"/>
              <a:t>Gattringer</a:t>
            </a:r>
            <a:r>
              <a:rPr lang="de-AT" altLang="de-DE" sz="1200" dirty="0"/>
              <a:t> T, Furtner M, </a:t>
            </a:r>
            <a:r>
              <a:rPr lang="de-AT" altLang="de-DE" sz="1200" dirty="0" err="1"/>
              <a:t>Topakian</a:t>
            </a:r>
            <a:r>
              <a:rPr lang="de-AT" altLang="de-DE" sz="1200" dirty="0"/>
              <a:t> R, Lang W, Maier R, Gamillscheg A, </a:t>
            </a:r>
            <a:r>
              <a:rPr lang="de-AT" altLang="de-DE" sz="1200" dirty="0" err="1"/>
              <a:t>Fazekas</a:t>
            </a:r>
            <a:r>
              <a:rPr lang="de-AT" altLang="de-DE" sz="1200" dirty="0"/>
              <a:t> F. Management </a:t>
            </a:r>
            <a:r>
              <a:rPr lang="de-AT" altLang="de-DE" sz="1200" dirty="0" err="1"/>
              <a:t>of</a:t>
            </a:r>
            <a:r>
              <a:rPr lang="de-AT" altLang="de-DE" sz="1200" dirty="0"/>
              <a:t> </a:t>
            </a:r>
            <a:r>
              <a:rPr lang="de-AT" altLang="de-DE" sz="1200" dirty="0" err="1"/>
              <a:t>right-to-left</a:t>
            </a:r>
            <a:r>
              <a:rPr lang="de-AT" altLang="de-DE" sz="1200" dirty="0"/>
              <a:t> </a:t>
            </a:r>
            <a:r>
              <a:rPr lang="de-AT" altLang="de-DE" sz="1200" dirty="0" err="1"/>
              <a:t>shunt</a:t>
            </a:r>
            <a:r>
              <a:rPr lang="de-AT" altLang="de-DE" sz="1200" dirty="0"/>
              <a:t> in </a:t>
            </a:r>
            <a:r>
              <a:rPr lang="de-AT" altLang="de-DE" sz="1200" dirty="0" err="1"/>
              <a:t>cryptogenic</a:t>
            </a:r>
            <a:r>
              <a:rPr lang="de-AT" altLang="de-DE" sz="1200" dirty="0"/>
              <a:t> </a:t>
            </a:r>
            <a:r>
              <a:rPr lang="de-AT" altLang="de-DE" sz="1200" dirty="0" err="1"/>
              <a:t>cerebrovascular</a:t>
            </a:r>
            <a:r>
              <a:rPr lang="de-AT" altLang="de-DE" sz="1200" dirty="0"/>
              <a:t> </a:t>
            </a:r>
            <a:r>
              <a:rPr lang="de-AT" altLang="de-DE" sz="1200" dirty="0" err="1"/>
              <a:t>disease</a:t>
            </a:r>
            <a:r>
              <a:rPr lang="de-AT" altLang="de-DE" sz="1200" dirty="0"/>
              <a:t>: </a:t>
            </a:r>
            <a:r>
              <a:rPr lang="de-AT" altLang="de-DE" sz="1200" dirty="0" err="1"/>
              <a:t>results</a:t>
            </a:r>
            <a:r>
              <a:rPr lang="de-AT" altLang="de-DE" sz="1200" dirty="0"/>
              <a:t> </a:t>
            </a:r>
            <a:r>
              <a:rPr lang="de-AT" altLang="de-DE" sz="1200" dirty="0" err="1"/>
              <a:t>from</a:t>
            </a:r>
            <a:r>
              <a:rPr lang="de-AT" altLang="de-DE" sz="1200" dirty="0"/>
              <a:t> </a:t>
            </a:r>
            <a:r>
              <a:rPr lang="de-AT" altLang="de-DE" sz="1200" dirty="0" err="1"/>
              <a:t>the</a:t>
            </a:r>
            <a:r>
              <a:rPr lang="de-AT" altLang="de-DE" sz="1200" dirty="0"/>
              <a:t> </a:t>
            </a:r>
            <a:r>
              <a:rPr lang="de-AT" altLang="de-DE" sz="1200" dirty="0" err="1"/>
              <a:t>observational</a:t>
            </a:r>
            <a:r>
              <a:rPr lang="de-AT" altLang="de-DE" sz="1200" dirty="0"/>
              <a:t> Austrian </a:t>
            </a:r>
            <a:r>
              <a:rPr lang="de-AT" altLang="de-DE" sz="1200" dirty="0" err="1"/>
              <a:t>paradoxical</a:t>
            </a:r>
            <a:r>
              <a:rPr lang="de-AT" altLang="de-DE" sz="1200" dirty="0"/>
              <a:t> </a:t>
            </a:r>
            <a:r>
              <a:rPr lang="de-AT" altLang="de-DE" sz="1200" dirty="0" err="1"/>
              <a:t>cerebral</a:t>
            </a:r>
            <a:r>
              <a:rPr lang="de-AT" altLang="de-DE" sz="1200" dirty="0"/>
              <a:t> </a:t>
            </a:r>
            <a:r>
              <a:rPr lang="de-AT" altLang="de-DE" sz="1200" dirty="0" err="1"/>
              <a:t>embolism</a:t>
            </a:r>
            <a:r>
              <a:rPr lang="de-AT" altLang="de-DE" sz="1200" dirty="0"/>
              <a:t> </a:t>
            </a:r>
            <a:r>
              <a:rPr lang="de-AT" altLang="de-DE" sz="1200" dirty="0" err="1"/>
              <a:t>trial</a:t>
            </a:r>
            <a:r>
              <a:rPr lang="de-AT" altLang="de-DE" sz="1200" dirty="0"/>
              <a:t> (TACET) </a:t>
            </a:r>
            <a:r>
              <a:rPr lang="de-AT" altLang="de-DE" sz="1200" dirty="0" err="1"/>
              <a:t>registry</a:t>
            </a:r>
            <a:r>
              <a:rPr lang="de-AT" altLang="de-DE" sz="1200" dirty="0"/>
              <a:t>.  </a:t>
            </a:r>
            <a:r>
              <a:rPr lang="de-AT" altLang="de-DE" sz="1200" i="1" dirty="0"/>
              <a:t>J </a:t>
            </a:r>
            <a:r>
              <a:rPr lang="de-AT" altLang="de-DE" sz="1200" i="1" dirty="0" err="1"/>
              <a:t>Neurol</a:t>
            </a:r>
            <a:r>
              <a:rPr lang="de-AT" altLang="de-DE" sz="1200" i="1" dirty="0"/>
              <a:t> </a:t>
            </a:r>
            <a:r>
              <a:rPr lang="de-AT" altLang="de-DE" sz="1200" dirty="0"/>
              <a:t>2013:260;260-267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A689B9F-3339-4C47-99C8-C31F7F329ADE}"/>
              </a:ext>
            </a:extLst>
          </p:cNvPr>
          <p:cNvSpPr/>
          <p:nvPr/>
        </p:nvSpPr>
        <p:spPr>
          <a:xfrm>
            <a:off x="7654625" y="2877856"/>
            <a:ext cx="4005947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de-AT" sz="2000" dirty="0"/>
              <a:t>• </a:t>
            </a:r>
            <a:r>
              <a:rPr lang="en-US" sz="2000" dirty="0"/>
              <a:t>prospective not randomized</a:t>
            </a:r>
          </a:p>
          <a:p>
            <a:r>
              <a:rPr lang="de-AT" sz="2000" dirty="0"/>
              <a:t>   national (15 </a:t>
            </a:r>
            <a:r>
              <a:rPr lang="de-AT" sz="2000" dirty="0" err="1"/>
              <a:t>sites</a:t>
            </a:r>
            <a:r>
              <a:rPr lang="de-AT" sz="2000" dirty="0"/>
              <a:t>) </a:t>
            </a:r>
            <a:r>
              <a:rPr lang="de-AT" sz="2000" dirty="0" err="1"/>
              <a:t>registry</a:t>
            </a:r>
            <a:endParaRPr lang="de-AT" sz="2000" dirty="0"/>
          </a:p>
          <a:p>
            <a:r>
              <a:rPr lang="de-AT" sz="2000" dirty="0"/>
              <a:t>• </a:t>
            </a:r>
            <a:r>
              <a:rPr lang="de-AT" altLang="de-DE" sz="2000" dirty="0"/>
              <a:t>201 </a:t>
            </a:r>
            <a:r>
              <a:rPr lang="de-AT" altLang="de-DE" sz="2000" dirty="0" err="1"/>
              <a:t>pts</a:t>
            </a:r>
            <a:r>
              <a:rPr lang="de-AT" altLang="de-DE" sz="2000" dirty="0"/>
              <a:t> (188 CS)</a:t>
            </a:r>
          </a:p>
          <a:p>
            <a:endParaRPr lang="de-AT" sz="2000" dirty="0"/>
          </a:p>
          <a:p>
            <a:r>
              <a:rPr lang="de-AT" sz="2000" dirty="0"/>
              <a:t>• </a:t>
            </a:r>
            <a:r>
              <a:rPr lang="de-AT" sz="2000" dirty="0" err="1"/>
              <a:t>recurrences</a:t>
            </a:r>
            <a:r>
              <a:rPr lang="de-AT" sz="2000" dirty="0"/>
              <a:t> </a:t>
            </a:r>
            <a:r>
              <a:rPr lang="de-AT" sz="2000" dirty="0" err="1"/>
              <a:t>for</a:t>
            </a:r>
            <a:r>
              <a:rPr lang="de-AT" sz="2000" dirty="0"/>
              <a:t> </a:t>
            </a:r>
            <a:r>
              <a:rPr lang="de-AT" sz="2000" dirty="0" err="1"/>
              <a:t>Stroke</a:t>
            </a:r>
            <a:r>
              <a:rPr lang="de-AT" sz="2000" dirty="0"/>
              <a:t>/TIA all:</a:t>
            </a:r>
          </a:p>
          <a:p>
            <a:r>
              <a:rPr lang="de-AT" altLang="de-DE" sz="2000" b="1" dirty="0"/>
              <a:t>   1.3% / 4.3%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C3D62BA-56F5-4A59-9FEC-26FBC1B05CE2}"/>
              </a:ext>
            </a:extLst>
          </p:cNvPr>
          <p:cNvSpPr/>
          <p:nvPr/>
        </p:nvSpPr>
        <p:spPr>
          <a:xfrm>
            <a:off x="7654625" y="5008521"/>
            <a:ext cx="4005947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de-AT" altLang="de-DE" sz="2000" dirty="0"/>
              <a:t>The </a:t>
            </a:r>
            <a:r>
              <a:rPr lang="de-AT" altLang="de-DE" sz="2000" dirty="0" err="1"/>
              <a:t>patient</a:t>
            </a:r>
            <a:r>
              <a:rPr lang="de-AT" altLang="de-DE" sz="2000" dirty="0"/>
              <a:t> </a:t>
            </a:r>
            <a:r>
              <a:rPr lang="de-AT" altLang="de-DE" sz="2000" dirty="0" err="1"/>
              <a:t>with</a:t>
            </a:r>
            <a:r>
              <a:rPr lang="de-AT" altLang="de-DE" sz="2000" dirty="0"/>
              <a:t> </a:t>
            </a:r>
            <a:r>
              <a:rPr lang="de-AT" altLang="de-DE" sz="2000" dirty="0" err="1"/>
              <a:t>angiographically</a:t>
            </a:r>
            <a:r>
              <a:rPr lang="de-AT" altLang="de-DE" sz="2000" dirty="0"/>
              <a:t> </a:t>
            </a:r>
            <a:r>
              <a:rPr lang="de-AT" altLang="de-DE" sz="2000" dirty="0" err="1"/>
              <a:t>confirmed</a:t>
            </a:r>
            <a:r>
              <a:rPr lang="de-AT" altLang="de-DE" sz="2000" dirty="0"/>
              <a:t> </a:t>
            </a:r>
            <a:r>
              <a:rPr lang="de-AT" altLang="de-DE" sz="2000" dirty="0" err="1"/>
              <a:t>pulmonary</a:t>
            </a:r>
            <a:r>
              <a:rPr lang="de-AT" altLang="de-DE" sz="2000" dirty="0"/>
              <a:t> </a:t>
            </a:r>
            <a:r>
              <a:rPr lang="de-AT" altLang="de-DE" sz="2000" dirty="0" err="1"/>
              <a:t>fistula</a:t>
            </a:r>
            <a:r>
              <a:rPr lang="de-AT" altLang="de-DE" sz="2000" dirty="0"/>
              <a:t> </a:t>
            </a:r>
            <a:r>
              <a:rPr lang="de-AT" altLang="de-DE" sz="2000" dirty="0" err="1"/>
              <a:t>had</a:t>
            </a:r>
            <a:r>
              <a:rPr lang="de-AT" altLang="de-DE" sz="2000" dirty="0"/>
              <a:t> 2 </a:t>
            </a:r>
            <a:r>
              <a:rPr lang="de-AT" altLang="de-DE" sz="2000" dirty="0" err="1"/>
              <a:t>stroke</a:t>
            </a:r>
            <a:r>
              <a:rPr lang="de-AT" altLang="de-DE" sz="2000" dirty="0"/>
              <a:t> and 2 TIA </a:t>
            </a:r>
            <a:r>
              <a:rPr lang="de-AT" altLang="de-DE" sz="2000" dirty="0" err="1"/>
              <a:t>recurrences</a:t>
            </a:r>
            <a:r>
              <a:rPr lang="de-AT" altLang="de-DE" sz="2000" dirty="0"/>
              <a:t>  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ECA8EB6A-0DEF-4D23-9957-7F1DF3B20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285" y="2299336"/>
            <a:ext cx="1194212" cy="4175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2800" dirty="0">
                <a:solidFill>
                  <a:srgbClr val="0070C0"/>
                </a:solidFill>
                <a:latin typeface="+mn-lt"/>
              </a:rPr>
              <a:t>TACET</a:t>
            </a:r>
          </a:p>
        </p:txBody>
      </p:sp>
      <p:sp>
        <p:nvSpPr>
          <p:cNvPr id="5" name="Pfeil nach links 4"/>
          <p:cNvSpPr/>
          <p:nvPr/>
        </p:nvSpPr>
        <p:spPr>
          <a:xfrm>
            <a:off x="6725251" y="4270444"/>
            <a:ext cx="695358" cy="3360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E4F7E95-79C4-41A2-946A-C1C8AC3A6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0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52"/>
    </mc:Choice>
    <mc:Fallback xmlns="">
      <p:transition spd="slow" advTm="60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212" x="8534400" y="4483100"/>
          <p14:tracePt t="35428" x="8528050" y="4483100"/>
          <p14:tracePt t="35436" x="8521700" y="4483100"/>
          <p14:tracePt t="35443" x="8515350" y="4483100"/>
          <p14:tracePt t="35474" x="8489950" y="4470400"/>
          <p14:tracePt t="35475" x="8470900" y="4464050"/>
          <p14:tracePt t="35507" x="8413750" y="4438650"/>
          <p14:tracePt t="35524" x="8388350" y="4425950"/>
          <p14:tracePt t="35540" x="8362950" y="4413250"/>
          <p14:tracePt t="35557" x="8318500" y="4400550"/>
          <p14:tracePt t="35574" x="8261350" y="4387850"/>
          <p14:tracePt t="35590" x="8204200" y="4375150"/>
          <p14:tracePt t="35607" x="8153400" y="4356100"/>
          <p14:tracePt t="35624" x="8096250" y="4349750"/>
          <p14:tracePt t="35640" x="8039100" y="4343400"/>
          <p14:tracePt t="35657" x="7981950" y="4343400"/>
          <p14:tracePt t="35674" x="7931150" y="4330700"/>
          <p14:tracePt t="35690" x="7899400" y="4330700"/>
          <p14:tracePt t="35691" x="7886700" y="4330700"/>
          <p14:tracePt t="35707" x="7861300" y="4330700"/>
          <p14:tracePt t="35725" x="7842250" y="4337050"/>
          <p14:tracePt t="35740" x="7823200" y="4343400"/>
          <p14:tracePt t="35757" x="7797800" y="4349750"/>
          <p14:tracePt t="35774" x="7772400" y="4349750"/>
          <p14:tracePt t="35790" x="7747000" y="4356100"/>
          <p14:tracePt t="35807" x="7721600" y="4368800"/>
          <p14:tracePt t="35824" x="7696200" y="4381500"/>
          <p14:tracePt t="35840" x="7670800" y="4387850"/>
          <p14:tracePt t="35857" x="7658100" y="4400550"/>
          <p14:tracePt t="35873" x="7645400" y="4400550"/>
          <p14:tracePt t="35890" x="7632700" y="4413250"/>
          <p14:tracePt t="35907" x="7632700" y="4438650"/>
          <p14:tracePt t="35924" x="7626350" y="4445000"/>
          <p14:tracePt t="35940" x="7620000" y="4464050"/>
          <p14:tracePt t="35957" x="7620000" y="4483100"/>
          <p14:tracePt t="35973" x="7620000" y="4502150"/>
          <p14:tracePt t="35990" x="7620000" y="4514850"/>
          <p14:tracePt t="36007" x="7620000" y="4533900"/>
          <p14:tracePt t="36023" x="7620000" y="4552950"/>
          <p14:tracePt t="36040" x="7620000" y="4565650"/>
          <p14:tracePt t="36057" x="7620000" y="4578350"/>
          <p14:tracePt t="36073" x="7626350" y="4584700"/>
          <p14:tracePt t="36090" x="7632700" y="4597400"/>
          <p14:tracePt t="36107" x="7645400" y="4616450"/>
          <p14:tracePt t="36123" x="7645400" y="4622800"/>
          <p14:tracePt t="36140" x="7664450" y="4641850"/>
          <p14:tracePt t="36157" x="7677150" y="4654550"/>
          <p14:tracePt t="36173" x="7702550" y="4667250"/>
          <p14:tracePt t="36190" x="7708900" y="4673600"/>
          <p14:tracePt t="36207" x="7753350" y="4692650"/>
          <p14:tracePt t="36223" x="7778750" y="4705350"/>
          <p14:tracePt t="36240" x="7816850" y="4730750"/>
          <p14:tracePt t="36256" x="7854950" y="4743450"/>
          <p14:tracePt t="36273" x="7886700" y="4756150"/>
          <p14:tracePt t="36290" x="7912100" y="4768850"/>
          <p14:tracePt t="36307" x="7943850" y="4775200"/>
          <p14:tracePt t="36324" x="7994650" y="4787900"/>
          <p14:tracePt t="36340" x="8045450" y="4800600"/>
          <p14:tracePt t="36356" x="8083550" y="4826000"/>
          <p14:tracePt t="36373" x="8147050" y="4838700"/>
          <p14:tracePt t="36390" x="8204200" y="4864100"/>
          <p14:tracePt t="36406" x="8261350" y="4876800"/>
          <p14:tracePt t="36423" x="8312150" y="4883150"/>
          <p14:tracePt t="36440" x="8356600" y="4895850"/>
          <p14:tracePt t="36456" x="8394700" y="4902200"/>
          <p14:tracePt t="36473" x="8420100" y="4914900"/>
          <p14:tracePt t="36490" x="8445500" y="4914900"/>
          <p14:tracePt t="36506" x="8458200" y="4914900"/>
          <p14:tracePt t="36507" x="8470900" y="4914900"/>
          <p14:tracePt t="36523" x="8489950" y="4914900"/>
          <p14:tracePt t="36539" x="8502650" y="4914900"/>
          <p14:tracePt t="36556" x="8515350" y="4914900"/>
          <p14:tracePt t="36573" x="8540750" y="4914900"/>
          <p14:tracePt t="36590" x="8547100" y="4914900"/>
          <p14:tracePt t="36606" x="8566150" y="4914900"/>
          <p14:tracePt t="36623" x="8585200" y="4914900"/>
          <p14:tracePt t="36639" x="8597900" y="4914900"/>
          <p14:tracePt t="36656" x="8616950" y="4895850"/>
          <p14:tracePt t="36673" x="8636000" y="4883150"/>
          <p14:tracePt t="36690" x="8655050" y="4870450"/>
          <p14:tracePt t="36706" x="8674100" y="4845050"/>
          <p14:tracePt t="36707" x="8674100" y="4838700"/>
          <p14:tracePt t="36724" x="8686800" y="4819650"/>
          <p14:tracePt t="36740" x="8705850" y="4800600"/>
          <p14:tracePt t="36756" x="8718550" y="4781550"/>
          <p14:tracePt t="36773" x="8724900" y="4775200"/>
          <p14:tracePt t="36789" x="8724900" y="4762500"/>
          <p14:tracePt t="36806" x="8731250" y="4756150"/>
          <p14:tracePt t="36823" x="8731250" y="4743450"/>
          <p14:tracePt t="36839" x="8731250" y="4737100"/>
          <p14:tracePt t="36856" x="8737600" y="4737100"/>
          <p14:tracePt t="36873" x="8743950" y="4730750"/>
          <p14:tracePt t="36889" x="8743950" y="4724400"/>
          <p14:tracePt t="37076" x="0" y="0"/>
        </p14:tracePtLst>
        <p14:tracePtLst>
          <p14:tracePt t="41620" x="2305050" y="3054350"/>
          <p14:tracePt t="41900" x="2305050" y="3048000"/>
          <p14:tracePt t="41908" x="2305050" y="3041650"/>
          <p14:tracePt t="41920" x="2305050" y="3035300"/>
          <p14:tracePt t="41936" x="2305050" y="3028950"/>
          <p14:tracePt t="41953" x="2305050" y="3022600"/>
          <p14:tracePt t="41971" x="2305050" y="3009900"/>
          <p14:tracePt t="42002" x="2305050" y="2990850"/>
          <p14:tracePt t="42035" x="2247900" y="2946400"/>
          <p14:tracePt t="42052" x="2209800" y="2933700"/>
          <p14:tracePt t="42068" x="2184400" y="2908300"/>
          <p14:tracePt t="42085" x="2139950" y="2889250"/>
          <p14:tracePt t="42102" x="2101850" y="2870200"/>
          <p14:tracePt t="42118" x="2063750" y="2863850"/>
          <p14:tracePt t="42135" x="2025650" y="2851150"/>
          <p14:tracePt t="42152" x="1968500" y="2844800"/>
          <p14:tracePt t="42168" x="1924050" y="2832100"/>
          <p14:tracePt t="42185" x="1866900" y="2813050"/>
          <p14:tracePt t="42202" x="1822450" y="2800350"/>
          <p14:tracePt t="42203" x="1797050" y="2800350"/>
          <p14:tracePt t="42218" x="1765300" y="2800350"/>
          <p14:tracePt t="42235" x="1682750" y="2800350"/>
          <p14:tracePt t="42252" x="1625600" y="2800350"/>
          <p14:tracePt t="42268" x="1568450" y="2800350"/>
          <p14:tracePt t="42285" x="1511300" y="2800350"/>
          <p14:tracePt t="42302" x="1447800" y="2800350"/>
          <p14:tracePt t="42318" x="1365250" y="2800350"/>
          <p14:tracePt t="42335" x="1276350" y="2800350"/>
          <p14:tracePt t="42352" x="1174750" y="2800350"/>
          <p14:tracePt t="42368" x="1092200" y="2813050"/>
          <p14:tracePt t="42385" x="1009650" y="2825750"/>
          <p14:tracePt t="42401" x="908050" y="2857500"/>
          <p14:tracePt t="42418" x="812800" y="2870200"/>
          <p14:tracePt t="42435" x="685800" y="2940050"/>
          <p14:tracePt t="42452" x="590550" y="3003550"/>
          <p14:tracePt t="42468" x="514350" y="3079750"/>
          <p14:tracePt t="42485" x="444500" y="3136900"/>
          <p14:tracePt t="42501" x="387350" y="3194050"/>
          <p14:tracePt t="42518" x="361950" y="3238500"/>
          <p14:tracePt t="42535" x="330200" y="3289300"/>
          <p14:tracePt t="42551" x="311150" y="3333750"/>
          <p14:tracePt t="42568" x="292100" y="3378200"/>
          <p14:tracePt t="42585" x="292100" y="3435350"/>
          <p14:tracePt t="42601" x="292100" y="3492500"/>
          <p14:tracePt t="42618" x="292100" y="3543300"/>
          <p14:tracePt t="42635" x="279400" y="3594100"/>
          <p14:tracePt t="42651" x="279400" y="3663950"/>
          <p14:tracePt t="42668" x="279400" y="3714750"/>
          <p14:tracePt t="42684" x="279400" y="3759200"/>
          <p14:tracePt t="42701" x="285750" y="3797300"/>
          <p14:tracePt t="42718" x="292100" y="3854450"/>
          <p14:tracePt t="42736" x="311150" y="3892550"/>
          <p14:tracePt t="42751" x="323850" y="3943350"/>
          <p14:tracePt t="42768" x="355600" y="3994150"/>
          <p14:tracePt t="42785" x="381000" y="4051300"/>
          <p14:tracePt t="42801" x="393700" y="4089400"/>
          <p14:tracePt t="42818" x="425450" y="4133850"/>
          <p14:tracePt t="42835" x="457200" y="4197350"/>
          <p14:tracePt t="42851" x="501650" y="4267200"/>
          <p14:tracePt t="42868" x="539750" y="4324350"/>
          <p14:tracePt t="42884" x="571500" y="4362450"/>
          <p14:tracePt t="42901" x="615950" y="4419600"/>
          <p14:tracePt t="42918" x="654050" y="4464050"/>
          <p14:tracePt t="42934" x="692150" y="4508500"/>
          <p14:tracePt t="42951" x="717550" y="4533900"/>
          <p14:tracePt t="42968" x="749300" y="4572000"/>
          <p14:tracePt t="42984" x="787400" y="4597400"/>
          <p14:tracePt t="43001" x="819150" y="4622800"/>
          <p14:tracePt t="43018" x="857250" y="4648200"/>
          <p14:tracePt t="43034" x="889000" y="4667250"/>
          <p14:tracePt t="43036" x="901700" y="4679950"/>
          <p14:tracePt t="43051" x="933450" y="4705350"/>
          <p14:tracePt t="43068" x="971550" y="4737100"/>
          <p14:tracePt t="43084" x="996950" y="4762500"/>
          <p14:tracePt t="43101" x="1022350" y="4787900"/>
          <p14:tracePt t="43118" x="1060450" y="4813300"/>
          <p14:tracePt t="43134" x="1085850" y="4826000"/>
          <p14:tracePt t="43151" x="1098550" y="4838700"/>
          <p14:tracePt t="43167" x="1130300" y="4851400"/>
          <p14:tracePt t="43184" x="1136650" y="4864100"/>
          <p14:tracePt t="43201" x="1162050" y="4870450"/>
          <p14:tracePt t="43217" x="1174750" y="4883150"/>
          <p14:tracePt t="43234" x="1181100" y="4889500"/>
          <p14:tracePt t="43251" x="1193800" y="4902200"/>
          <p14:tracePt t="43268" x="1212850" y="4914900"/>
          <p14:tracePt t="43284" x="1225550" y="4921250"/>
          <p14:tracePt t="43301" x="1231900" y="4927600"/>
          <p14:tracePt t="43317" x="1250950" y="4927600"/>
          <p14:tracePt t="43334" x="1263650" y="4927600"/>
          <p14:tracePt t="43351" x="1276350" y="4933950"/>
          <p14:tracePt t="43367" x="1289050" y="4940300"/>
          <p14:tracePt t="43384" x="1301750" y="4946650"/>
          <p14:tracePt t="43401" x="1320800" y="4946650"/>
          <p14:tracePt t="43417" x="1333500" y="4959350"/>
          <p14:tracePt t="43434" x="1352550" y="4959350"/>
          <p14:tracePt t="43451" x="1377950" y="4959350"/>
          <p14:tracePt t="43467" x="1384300" y="4959350"/>
          <p14:tracePt t="43484" x="1397000" y="4959350"/>
          <p14:tracePt t="43500" x="1409700" y="4959350"/>
          <p14:tracePt t="43517" x="1422400" y="4959350"/>
          <p14:tracePt t="43534" x="1441450" y="4959350"/>
          <p14:tracePt t="43550" x="1454150" y="4959350"/>
          <p14:tracePt t="43567" x="1466850" y="4959350"/>
          <p14:tracePt t="43584" x="1473200" y="4959350"/>
          <p14:tracePt t="43600" x="1498600" y="4959350"/>
          <p14:tracePt t="43617" x="1511300" y="4959350"/>
          <p14:tracePt t="43634" x="1524000" y="4959350"/>
          <p14:tracePt t="43650" x="1530350" y="4959350"/>
          <p14:tracePt t="43667" x="1555750" y="4953000"/>
          <p14:tracePt t="43684" x="1581150" y="4953000"/>
          <p14:tracePt t="43701" x="1612900" y="4953000"/>
          <p14:tracePt t="43717" x="1638300" y="4946650"/>
          <p14:tracePt t="43735" x="1670050" y="4940300"/>
          <p14:tracePt t="43750" x="1689100" y="4933950"/>
          <p14:tracePt t="43767" x="1701800" y="4927600"/>
          <p14:tracePt t="43784" x="1739900" y="4921250"/>
          <p14:tracePt t="43800" x="1765300" y="4908550"/>
          <p14:tracePt t="43817" x="1797050" y="4895850"/>
          <p14:tracePt t="43834" x="1822450" y="4883150"/>
          <p14:tracePt t="43850" x="1854200" y="4870450"/>
          <p14:tracePt t="43851" x="1879600" y="4864100"/>
          <p14:tracePt t="43867" x="1905000" y="4845050"/>
          <p14:tracePt t="43884" x="1924050" y="4832350"/>
          <p14:tracePt t="43900" x="1943100" y="4813300"/>
          <p14:tracePt t="43917" x="1962150" y="4800600"/>
          <p14:tracePt t="43934" x="1974850" y="4781550"/>
          <p14:tracePt t="43950" x="1987550" y="4756150"/>
          <p14:tracePt t="43967" x="2000250" y="4724400"/>
          <p14:tracePt t="43984" x="2000250" y="4692650"/>
          <p14:tracePt t="44000" x="2006600" y="4679950"/>
          <p14:tracePt t="44017" x="2006600" y="4667250"/>
          <p14:tracePt t="44033" x="2006600" y="4660900"/>
          <p14:tracePt t="44050" x="2006600" y="4654550"/>
          <p14:tracePt t="4429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521270" y="510473"/>
            <a:ext cx="4297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2400" dirty="0" err="1"/>
              <a:t>Risk</a:t>
            </a:r>
            <a:r>
              <a:rPr lang="de-AT" sz="2400" dirty="0"/>
              <a:t> </a:t>
            </a:r>
            <a:r>
              <a:rPr lang="de-AT" sz="2400" dirty="0" err="1"/>
              <a:t>stratification</a:t>
            </a:r>
            <a:r>
              <a:rPr lang="de-AT" sz="2400" dirty="0"/>
              <a:t> </a:t>
            </a:r>
            <a:r>
              <a:rPr lang="de-AT" sz="2400" dirty="0" err="1"/>
              <a:t>criteria</a:t>
            </a:r>
            <a:r>
              <a:rPr lang="de-AT" sz="2400" dirty="0"/>
              <a:t> </a:t>
            </a:r>
            <a:r>
              <a:rPr lang="de-AT" sz="2400" dirty="0" err="1"/>
              <a:t>by</a:t>
            </a:r>
            <a:r>
              <a:rPr lang="de-AT" sz="2400" dirty="0"/>
              <a:t> </a:t>
            </a:r>
            <a:r>
              <a:rPr lang="de-AT" sz="2400" b="1" dirty="0" err="1">
                <a:solidFill>
                  <a:srgbClr val="FF0000"/>
                </a:solidFill>
              </a:rPr>
              <a:t>cTEE</a:t>
            </a:r>
            <a:endParaRPr lang="de-AT" sz="2400" b="1" dirty="0">
              <a:solidFill>
                <a:srgbClr val="FF00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9D9444B-0B10-43C7-8850-B1F2A1681BB2}"/>
              </a:ext>
            </a:extLst>
          </p:cNvPr>
          <p:cNvSpPr txBox="1"/>
          <p:nvPr/>
        </p:nvSpPr>
        <p:spPr>
          <a:xfrm>
            <a:off x="1848490" y="121300"/>
            <a:ext cx="849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Segoe Print" panose="02000600000000000000" pitchFamily="2" charset="0"/>
              </a:rPr>
              <a:t>The </a:t>
            </a:r>
            <a:r>
              <a:rPr lang="de-AT" sz="2400" dirty="0" err="1">
                <a:latin typeface="Segoe Print" panose="02000600000000000000" pitchFamily="2" charset="0"/>
              </a:rPr>
              <a:t>Role</a:t>
            </a:r>
            <a:r>
              <a:rPr lang="de-AT" sz="2400" dirty="0">
                <a:latin typeface="Segoe Print" panose="02000600000000000000" pitchFamily="2" charset="0"/>
              </a:rPr>
              <a:t> </a:t>
            </a:r>
            <a:r>
              <a:rPr lang="de-AT" sz="2400" dirty="0" err="1">
                <a:latin typeface="Segoe Print" panose="02000600000000000000" pitchFamily="2" charset="0"/>
              </a:rPr>
              <a:t>of</a:t>
            </a:r>
            <a:r>
              <a:rPr lang="de-AT" sz="2400" dirty="0">
                <a:latin typeface="Segoe Print" panose="02000600000000000000" pitchFamily="2" charset="0"/>
              </a:rPr>
              <a:t> TCD in PFO Diagnosis and Management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07DF287-917E-43BA-934B-EC70EE0088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178" y="6351913"/>
            <a:ext cx="1728813" cy="38578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C4D943B-605E-4A1F-AA02-1F45E74F1868}"/>
              </a:ext>
            </a:extLst>
          </p:cNvPr>
          <p:cNvSpPr txBox="1"/>
          <p:nvPr/>
        </p:nvSpPr>
        <p:spPr>
          <a:xfrm>
            <a:off x="10840137" y="6414002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S. Horner</a:t>
            </a:r>
            <a:endParaRPr lang="de-AT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818793" y="809966"/>
            <a:ext cx="1958549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400" b="1" dirty="0"/>
              <a:t>High-</a:t>
            </a:r>
            <a:r>
              <a:rPr lang="de-AT" sz="2400" b="1" dirty="0" err="1"/>
              <a:t>Risk</a:t>
            </a:r>
            <a:r>
              <a:rPr lang="de-AT" sz="2400" b="1" dirty="0"/>
              <a:t> PFO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A65BB78-A210-45BD-BF83-51166C812AB2}"/>
              </a:ext>
            </a:extLst>
          </p:cNvPr>
          <p:cNvSpPr/>
          <p:nvPr/>
        </p:nvSpPr>
        <p:spPr>
          <a:xfrm>
            <a:off x="483145" y="4923175"/>
            <a:ext cx="8496944" cy="1631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tabLst>
                <a:tab pos="1079500" algn="l"/>
                <a:tab pos="2335213" algn="l"/>
                <a:tab pos="3403600" algn="l"/>
                <a:tab pos="4748213" algn="l"/>
                <a:tab pos="6731000" algn="l"/>
              </a:tabLst>
            </a:pPr>
            <a:r>
              <a:rPr lang="de-AT" sz="2000" dirty="0"/>
              <a:t>	                    	RESPECT 	    CLOSE	GORE-REDUCE 	DEFENSE-PFO</a:t>
            </a:r>
          </a:p>
          <a:p>
            <a:pPr>
              <a:tabLst>
                <a:tab pos="1079500" algn="l"/>
                <a:tab pos="2335213" algn="l"/>
                <a:tab pos="3679825" algn="l"/>
                <a:tab pos="4748213" algn="l"/>
                <a:tab pos="6731000" algn="l"/>
              </a:tabLst>
            </a:pPr>
            <a:r>
              <a:rPr lang="de-AT" sz="2000" dirty="0"/>
              <a:t>		</a:t>
            </a:r>
            <a:r>
              <a:rPr lang="de-AT" sz="1600" dirty="0"/>
              <a:t>2017</a:t>
            </a:r>
            <a:r>
              <a:rPr lang="de-AT" sz="2000" dirty="0"/>
              <a:t>	</a:t>
            </a:r>
            <a:r>
              <a:rPr lang="de-AT" sz="1600" dirty="0"/>
              <a:t>2017</a:t>
            </a:r>
            <a:r>
              <a:rPr lang="de-AT" sz="2000" dirty="0"/>
              <a:t>   	</a:t>
            </a:r>
            <a:r>
              <a:rPr lang="de-AT" sz="1600" dirty="0"/>
              <a:t>2017</a:t>
            </a:r>
            <a:r>
              <a:rPr lang="de-AT" sz="2000" dirty="0"/>
              <a:t>	</a:t>
            </a:r>
            <a:r>
              <a:rPr lang="de-AT" sz="1600" dirty="0"/>
              <a:t>2018</a:t>
            </a:r>
          </a:p>
          <a:p>
            <a:pPr>
              <a:tabLst>
                <a:tab pos="1079500" algn="l"/>
                <a:tab pos="2335213" algn="l"/>
                <a:tab pos="2511425" algn="l"/>
                <a:tab pos="3679825" algn="l"/>
                <a:tab pos="3856038" algn="l"/>
                <a:tab pos="4748213" algn="l"/>
                <a:tab pos="5916613" algn="l"/>
                <a:tab pos="6731000" algn="l"/>
              </a:tabLst>
            </a:pPr>
            <a:r>
              <a:rPr lang="de-AT" sz="2000" dirty="0"/>
              <a:t>large 	(grade 3)	&gt; 30	&gt; 30	&gt; 25 		IC: </a:t>
            </a:r>
            <a:r>
              <a:rPr lang="de-DE" sz="2000" dirty="0"/>
              <a:t>≥ 2 mm</a:t>
            </a:r>
            <a:endParaRPr lang="de-AT" sz="2000" dirty="0"/>
          </a:p>
          <a:p>
            <a:pPr>
              <a:tabLst>
                <a:tab pos="1079500" algn="l"/>
                <a:tab pos="2236788" algn="l"/>
                <a:tab pos="3943350" algn="l"/>
                <a:tab pos="4748213" algn="l"/>
                <a:tab pos="6632575" algn="l"/>
              </a:tabLst>
            </a:pPr>
            <a:r>
              <a:rPr lang="de-AT" sz="2000" dirty="0"/>
              <a:t>moderate (grade 2)      10-20 		6-25 </a:t>
            </a:r>
          </a:p>
          <a:p>
            <a:pPr>
              <a:tabLst>
                <a:tab pos="1079500" algn="l"/>
                <a:tab pos="3943350" algn="l"/>
                <a:tab pos="4748213" algn="l"/>
                <a:tab pos="6632575" algn="l"/>
              </a:tabLst>
            </a:pPr>
            <a:r>
              <a:rPr lang="de-AT" sz="2000" dirty="0" err="1"/>
              <a:t>small</a:t>
            </a:r>
            <a:r>
              <a:rPr lang="de-AT" sz="2000" dirty="0"/>
              <a:t> 	(grade 1)		 1-5 </a:t>
            </a:r>
          </a:p>
        </p:txBody>
      </p:sp>
      <p:sp>
        <p:nvSpPr>
          <p:cNvPr id="5" name="Rechteck 4"/>
          <p:cNvSpPr/>
          <p:nvPr/>
        </p:nvSpPr>
        <p:spPr>
          <a:xfrm>
            <a:off x="473268" y="1538430"/>
            <a:ext cx="11520935" cy="92333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The important factors that determine the significance of a PFO are its size and the degree of a right-to-left shunt.  </a:t>
            </a:r>
          </a:p>
          <a:p>
            <a:r>
              <a:rPr lang="en-US" dirty="0"/>
              <a:t>TEE defines PFO size as the maximal height of separation between the septum </a:t>
            </a:r>
            <a:r>
              <a:rPr lang="en-US" dirty="0" err="1"/>
              <a:t>primum</a:t>
            </a:r>
            <a:r>
              <a:rPr lang="en-US" dirty="0"/>
              <a:t> and </a:t>
            </a:r>
            <a:r>
              <a:rPr lang="en-US" dirty="0" err="1"/>
              <a:t>secundum</a:t>
            </a:r>
            <a:r>
              <a:rPr lang="en-US" dirty="0"/>
              <a:t>. The physiological shunt size of a PFO is determined by the number of bubbles that cross the PFO.</a:t>
            </a:r>
          </a:p>
        </p:txBody>
      </p:sp>
      <p:sp>
        <p:nvSpPr>
          <p:cNvPr id="6" name="Rechteck 5"/>
          <p:cNvSpPr/>
          <p:nvPr/>
        </p:nvSpPr>
        <p:spPr>
          <a:xfrm>
            <a:off x="473269" y="3891983"/>
            <a:ext cx="8496944" cy="86177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In most studies, </a:t>
            </a:r>
            <a:r>
              <a:rPr lang="en-US" b="1" dirty="0"/>
              <a:t>size is an independent risk factor for stroke occurrence and recurrence</a:t>
            </a:r>
            <a:r>
              <a:rPr lang="en-US" dirty="0"/>
              <a:t> with OR of 2.54 when the size is ≥ 2 mm. </a:t>
            </a:r>
            <a:r>
              <a:rPr lang="en-US" sz="1400" dirty="0"/>
              <a:t>Nakayama R et al, Identification of high-risk patent foramen </a:t>
            </a:r>
            <a:r>
              <a:rPr lang="en-US" sz="1400" dirty="0" err="1"/>
              <a:t>ovale</a:t>
            </a:r>
            <a:r>
              <a:rPr lang="en-US" sz="1400" dirty="0"/>
              <a:t> associated with cryptogenic stroke: development of a scoring system. J Am </a:t>
            </a:r>
            <a:r>
              <a:rPr lang="en-US" sz="1400" dirty="0" err="1"/>
              <a:t>Soci</a:t>
            </a:r>
            <a:r>
              <a:rPr lang="en-US" sz="1400" dirty="0"/>
              <a:t> </a:t>
            </a:r>
            <a:r>
              <a:rPr lang="en-US" sz="1400" dirty="0" err="1"/>
              <a:t>Echocardiogr</a:t>
            </a:r>
            <a:r>
              <a:rPr lang="en-US" sz="1400" dirty="0"/>
              <a:t>, 2019</a:t>
            </a:r>
            <a:endParaRPr lang="de-AT" sz="1400" dirty="0"/>
          </a:p>
        </p:txBody>
      </p:sp>
      <p:sp>
        <p:nvSpPr>
          <p:cNvPr id="9" name="Rechteck 8"/>
          <p:cNvSpPr/>
          <p:nvPr/>
        </p:nvSpPr>
        <p:spPr>
          <a:xfrm>
            <a:off x="483145" y="2631178"/>
            <a:ext cx="8506820" cy="107721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PFO sizes and shunt severity, ASA, atrial septal hypermobility, presence of Chiari network or Eustachian valve can be linked to a causal role of PFO. </a:t>
            </a:r>
            <a:r>
              <a:rPr lang="en-US" sz="1400" dirty="0"/>
              <a:t>European position paper on the management of patients with patent foramen </a:t>
            </a:r>
            <a:r>
              <a:rPr lang="en-US" sz="1400" dirty="0" err="1"/>
              <a:t>ovale</a:t>
            </a:r>
            <a:r>
              <a:rPr lang="en-US" sz="1400" dirty="0"/>
              <a:t>. General approach and </a:t>
            </a:r>
            <a:r>
              <a:rPr lang="de-AT" sz="1400" dirty="0" err="1"/>
              <a:t>left</a:t>
            </a:r>
            <a:r>
              <a:rPr lang="de-AT" sz="1400" dirty="0"/>
              <a:t> </a:t>
            </a:r>
            <a:r>
              <a:rPr lang="de-AT" sz="1400" dirty="0" err="1"/>
              <a:t>circulation</a:t>
            </a:r>
            <a:r>
              <a:rPr lang="de-AT" sz="1400" dirty="0"/>
              <a:t> </a:t>
            </a:r>
            <a:r>
              <a:rPr lang="de-AT" sz="1400" dirty="0" err="1"/>
              <a:t>thromboembolism</a:t>
            </a:r>
            <a:r>
              <a:rPr lang="de-AT" sz="1400" dirty="0"/>
              <a:t>. </a:t>
            </a:r>
            <a:r>
              <a:rPr lang="de-AT" sz="1400" dirty="0" err="1"/>
              <a:t>Pristipino</a:t>
            </a:r>
            <a:r>
              <a:rPr lang="de-AT" sz="1400" dirty="0"/>
              <a:t> C et al.</a:t>
            </a:r>
            <a:r>
              <a:rPr lang="en-US" sz="1400" dirty="0"/>
              <a:t> European Heart Journal 2018, </a:t>
            </a:r>
            <a:r>
              <a:rPr lang="en-US" sz="1400" dirty="0" err="1"/>
              <a:t>EuroIntervention</a:t>
            </a:r>
            <a:r>
              <a:rPr lang="en-US" sz="1400" dirty="0"/>
              <a:t> 2019</a:t>
            </a:r>
            <a:endParaRPr lang="de-AT" sz="1400" dirty="0"/>
          </a:p>
        </p:txBody>
      </p:sp>
      <p:pic>
        <p:nvPicPr>
          <p:cNvPr id="14" name="Picture 2" descr="C:\Users\HornerS\Desktop\PFO TEE Gif.gif">
            <a:extLst>
              <a:ext uri="{FF2B5EF4-FFF2-40B4-BE49-F238E27FC236}">
                <a16:creationId xmlns:a16="http://schemas.microsoft.com/office/drawing/2014/main" id="{AB1EA74E-E89C-49AD-AB9F-FABCCAA2ED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1755" y="4396749"/>
            <a:ext cx="2572725" cy="192412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ornerS\Desktop\PFO 1 TEE .png">
            <a:extLst>
              <a:ext uri="{FF2B5EF4-FFF2-40B4-BE49-F238E27FC236}">
                <a16:creationId xmlns:a16="http://schemas.microsoft.com/office/drawing/2014/main" id="{1A900EEA-8CFD-4273-96B9-F14EA2016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02028" y="2631178"/>
            <a:ext cx="2582452" cy="170348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9282" y="4923175"/>
            <a:ext cx="2652828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AT" sz="1600" dirty="0"/>
              <a:t>RCTs </a:t>
            </a:r>
            <a:r>
              <a:rPr lang="de-AT" sz="1600" dirty="0" err="1"/>
              <a:t>comparing</a:t>
            </a:r>
            <a:r>
              <a:rPr lang="de-AT" sz="1600" dirty="0"/>
              <a:t> PFO </a:t>
            </a:r>
            <a:r>
              <a:rPr lang="de-AT" sz="1600" dirty="0" err="1"/>
              <a:t>Closure</a:t>
            </a:r>
            <a:r>
              <a:rPr lang="de-AT" sz="1600" dirty="0"/>
              <a:t> </a:t>
            </a:r>
            <a:r>
              <a:rPr lang="de-AT" sz="1600" dirty="0" err="1"/>
              <a:t>vs</a:t>
            </a:r>
            <a:r>
              <a:rPr lang="de-AT" sz="1600" dirty="0"/>
              <a:t> Medical </a:t>
            </a:r>
            <a:r>
              <a:rPr lang="de-AT" sz="1600" dirty="0" err="1"/>
              <a:t>Therapy</a:t>
            </a:r>
            <a:endParaRPr lang="de-AT" sz="1600" dirty="0"/>
          </a:p>
        </p:txBody>
      </p:sp>
      <p:sp>
        <p:nvSpPr>
          <p:cNvPr id="7" name="Ellipse 6"/>
          <p:cNvSpPr/>
          <p:nvPr/>
        </p:nvSpPr>
        <p:spPr>
          <a:xfrm>
            <a:off x="7169285" y="5566319"/>
            <a:ext cx="1313234" cy="367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Ellipse 15"/>
          <p:cNvSpPr/>
          <p:nvPr/>
        </p:nvSpPr>
        <p:spPr>
          <a:xfrm>
            <a:off x="4920501" y="6186835"/>
            <a:ext cx="1313234" cy="3675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D95F69C-22A5-4A48-B515-2E2852557B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5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14"/>
    </mc:Choice>
    <mc:Fallback xmlns="">
      <p:transition spd="slow" advTm="74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108" x="11722100" y="3409950"/>
          <p14:tracePt t="21341" x="11722100" y="3416300"/>
          <p14:tracePt t="21357" x="11722100" y="3429000"/>
          <p14:tracePt t="21374" x="11741150" y="3454400"/>
          <p14:tracePt t="21391" x="11753850" y="3479800"/>
          <p14:tracePt t="21407" x="11772900" y="3505200"/>
          <p14:tracePt t="21424" x="11779250" y="3524250"/>
          <p14:tracePt t="21441" x="11791950" y="3536950"/>
          <p14:tracePt t="21457" x="11791950" y="3549650"/>
          <p14:tracePt t="21476" x="11804650" y="3556000"/>
          <p14:tracePt t="21524" x="11811000" y="3568700"/>
          <p14:tracePt t="21624" x="11811000" y="3575050"/>
          <p14:tracePt t="21640" x="11811000" y="3581400"/>
          <p14:tracePt t="21657" x="11817350" y="3587750"/>
          <p14:tracePt t="21674" x="11823700" y="3594100"/>
          <p14:tracePt t="21691" x="11823700" y="3600450"/>
          <p14:tracePt t="22007" x="11817350" y="3575050"/>
          <p14:tracePt t="22026" x="11791950" y="3530600"/>
          <p14:tracePt t="22040" x="11766550" y="3511550"/>
          <p14:tracePt t="22057" x="11760200" y="3492500"/>
          <p14:tracePt t="22074" x="11747500" y="3486150"/>
          <p14:tracePt t="22090" x="11728450" y="3473450"/>
          <p14:tracePt t="22107" x="11715750" y="3460750"/>
          <p14:tracePt t="22123" x="11715750" y="3454400"/>
          <p14:tracePt t="22390" x="11715750" y="3486150"/>
          <p14:tracePt t="22407" x="11715750" y="3536950"/>
          <p14:tracePt t="22423" x="11722100" y="3575050"/>
          <p14:tracePt t="22440" x="11728450" y="3600450"/>
          <p14:tracePt t="22459" x="11734800" y="3613150"/>
          <p14:tracePt t="22473" x="11747500" y="3632200"/>
          <p14:tracePt t="22490" x="11753850" y="3657600"/>
          <p14:tracePt t="22506" x="11760200" y="3676650"/>
          <p14:tracePt t="22523" x="11760200" y="3695700"/>
          <p14:tracePt t="22540" x="11772900" y="3708400"/>
          <p14:tracePt t="22557" x="11772900" y="3721100"/>
          <p14:tracePt t="22573" x="11785600" y="3746500"/>
          <p14:tracePt t="22592" x="11798300" y="3765550"/>
          <p14:tracePt t="22607" x="11798300" y="3778250"/>
          <p14:tracePt t="22623" x="11804650" y="3790950"/>
          <p14:tracePt t="22640" x="11804650" y="3803650"/>
          <p14:tracePt t="22673" x="11817350" y="3829050"/>
          <p14:tracePt t="22690" x="11817350" y="3835400"/>
          <p14:tracePt t="22706" x="11817350" y="3841750"/>
          <p14:tracePt t="22723" x="11823700" y="3848100"/>
          <p14:tracePt t="22742" x="11830050" y="3848100"/>
          <p14:tracePt t="22989" x="0" y="0"/>
        </p14:tracePtLst>
      </p14:laserTraceLst>
    </p:ext>
  </p:extLs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2004</Words>
  <Application>Microsoft Office PowerPoint</Application>
  <PresentationFormat>Breitbild</PresentationFormat>
  <Paragraphs>230</Paragraphs>
  <Slides>14</Slides>
  <Notes>0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Lucida Calligraphy</vt:lpstr>
      <vt:lpstr>Meta Pro Light</vt:lpstr>
      <vt:lpstr>Segoe Print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KAGes.m.b.H.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Horner Susanna, Univ.Prof.Dr.</dc:creator>
  <cp:lastModifiedBy>Susanna</cp:lastModifiedBy>
  <cp:revision>1055</cp:revision>
  <cp:lastPrinted>2020-03-02T18:04:37Z</cp:lastPrinted>
  <dcterms:created xsi:type="dcterms:W3CDTF">2019-10-24T09:12:18Z</dcterms:created>
  <dcterms:modified xsi:type="dcterms:W3CDTF">2021-10-02T10:22:47Z</dcterms:modified>
</cp:coreProperties>
</file>